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69" r:id="rId3"/>
    <p:sldId id="262" r:id="rId4"/>
    <p:sldId id="266" r:id="rId5"/>
    <p:sldId id="264" r:id="rId6"/>
    <p:sldId id="259" r:id="rId7"/>
    <p:sldId id="268" r:id="rId8"/>
    <p:sldId id="271" r:id="rId9"/>
    <p:sldId id="263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006600"/>
    <a:srgbClr val="336600"/>
    <a:srgbClr val="00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D293E-01DA-4646-B9F7-337305913E76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287F9-155D-4E3A-B7B8-37DBE0C34A2E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362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2347C-291B-49BC-8BE8-CB181F3A7625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08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833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4091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552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04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7000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110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5226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86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6768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0635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23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72DC-468F-4D4B-BCFE-F030D6BC833B}" type="datetimeFigureOut">
              <a:rPr lang="es-AR" smtClean="0"/>
              <a:pPr/>
              <a:t>10/07/2019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C5DA-55F1-467F-AE88-6C6DFA498582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86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uadro de texto 1"/>
          <p:cNvSpPr txBox="1">
            <a:spLocks noChangeArrowheads="1"/>
          </p:cNvSpPr>
          <p:nvPr/>
        </p:nvSpPr>
        <p:spPr bwMode="auto">
          <a:xfrm>
            <a:off x="1360068" y="4083641"/>
            <a:ext cx="6553201" cy="221165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s-ES" altLang="es-A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Jueves 05 de julio 2019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" altLang="es-A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Sede CEPIP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" altLang="es-AR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" altLang="es-A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industria… ¿debería estar pensando en Eficiencia Energética?</a:t>
            </a:r>
          </a:p>
          <a:p>
            <a:pPr algn="ctr">
              <a:spcBef>
                <a:spcPts val="0"/>
              </a:spcBef>
              <a:buFontTx/>
              <a:buNone/>
            </a:pPr>
            <a:endParaRPr lang="es-ES" altLang="es-A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es-ES" alt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Ing. Alberto Calsiano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s-ES" alt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Jefe Departamento Energía</a:t>
            </a:r>
            <a:r>
              <a:rPr lang="es-AR" alt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AR" altLang="es-AR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61" y="756139"/>
            <a:ext cx="8162214" cy="286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CuadroTexto"/>
          <p:cNvSpPr txBox="1">
            <a:spLocks noChangeArrowheads="1"/>
          </p:cNvSpPr>
          <p:nvPr/>
        </p:nvSpPr>
        <p:spPr bwMode="auto">
          <a:xfrm>
            <a:off x="5429250" y="5357813"/>
            <a:ext cx="3571875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0" dirty="0">
                <a:latin typeface="Brush Script MT" pitchFamily="66" charset="0"/>
              </a:rPr>
              <a:t>Ing. A.H. Calsiano </a:t>
            </a:r>
          </a:p>
          <a:p>
            <a:pPr algn="ctr">
              <a:spcBef>
                <a:spcPct val="50000"/>
              </a:spcBef>
            </a:pPr>
            <a:r>
              <a:rPr lang="es-ES" sz="1600" b="0" dirty="0"/>
              <a:t>Departamento de </a:t>
            </a:r>
            <a:r>
              <a:rPr lang="es-ES" sz="1600" b="0" dirty="0" smtClean="0"/>
              <a:t>Energía</a:t>
            </a:r>
            <a:endParaRPr lang="es-ES" sz="1600" b="0" dirty="0"/>
          </a:p>
        </p:txBody>
      </p:sp>
      <p:sp>
        <p:nvSpPr>
          <p:cNvPr id="57348" name="4 Rectángulo redondeado"/>
          <p:cNvSpPr>
            <a:spLocks noChangeArrowheads="1"/>
          </p:cNvSpPr>
          <p:nvPr/>
        </p:nvSpPr>
        <p:spPr bwMode="auto">
          <a:xfrm>
            <a:off x="928688" y="2357438"/>
            <a:ext cx="5572125" cy="408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/>
              <a:t>MUCHAS GRACIAS POR SU ATENCIÓN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60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0035"/>
            <a:ext cx="4841631" cy="33643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579" y="3319044"/>
            <a:ext cx="4732421" cy="35389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067763" y="1118932"/>
            <a:ext cx="38501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UIA hace tiempo venimos sosteniendo que la Eficiencia Energética, permite incrementar la oferta desde la demanda…</a:t>
            </a:r>
            <a:r>
              <a:rPr lang="es-AR" sz="2000" dirty="0" smtClean="0"/>
              <a:t>.</a:t>
            </a:r>
            <a:endParaRPr lang="es-AR" sz="2000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87741" y="4219074"/>
            <a:ext cx="3866148" cy="2197768"/>
          </a:xfrm>
        </p:spPr>
        <p:txBody>
          <a:bodyPr>
            <a:noAutofit/>
          </a:bodyPr>
          <a:lstStyle/>
          <a:p>
            <a:pPr algn="ctr"/>
            <a:r>
              <a:rPr lang="es-AR" sz="24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s-AR" sz="20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panorama industrial.. hoy, se ve complicado….sin embargo…</a:t>
            </a:r>
            <a:endParaRPr lang="es-AR" sz="20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14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7601" y="1910862"/>
            <a:ext cx="8550132" cy="4665784"/>
          </a:xfrm>
        </p:spPr>
        <p:txBody>
          <a:bodyPr>
            <a:noAutofit/>
          </a:bodyPr>
          <a:lstStyle/>
          <a:p>
            <a:r>
              <a:rPr lang="es-AR" sz="1800" i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: Transparencia en la adjudicación y formación </a:t>
            </a:r>
            <a:r>
              <a:rPr lang="es-AR" sz="1800" dirty="0">
                <a:latin typeface="Arial" pitchFamily="34" charset="0"/>
                <a:cs typeface="Arial" pitchFamily="34" charset="0"/>
              </a:rPr>
              <a:t>de 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precios. Mas competencia.</a:t>
            </a:r>
          </a:p>
          <a:p>
            <a:r>
              <a:rPr lang="es-AR" sz="1800" i="1" dirty="0" smtClean="0">
                <a:latin typeface="Arial" pitchFamily="34" charset="0"/>
                <a:cs typeface="Arial" pitchFamily="34" charset="0"/>
              </a:rPr>
              <a:t>Reemplaza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: Al mecanismo de contratación bilateral</a:t>
            </a:r>
          </a:p>
          <a:p>
            <a:r>
              <a:rPr lang="es-AR" sz="1800" i="1" dirty="0" smtClean="0">
                <a:latin typeface="Arial" pitchFamily="34" charset="0"/>
                <a:cs typeface="Arial" pitchFamily="34" charset="0"/>
              </a:rPr>
              <a:t>Aplica: 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A productores/comercializadores y licenciatarias</a:t>
            </a:r>
          </a:p>
          <a:p>
            <a:r>
              <a:rPr lang="es-AR" sz="1800" i="1" dirty="0" smtClean="0">
                <a:latin typeface="Arial" pitchFamily="34" charset="0"/>
                <a:cs typeface="Arial" pitchFamily="34" charset="0"/>
              </a:rPr>
              <a:t>Antecedentes: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AR" sz="1800" b="1" i="1" dirty="0" smtClean="0">
                <a:latin typeface="Arial" panose="020B0604020202020204" pitchFamily="34" charset="0"/>
                <a:cs typeface="Arial" pitchFamily="34" charset="0"/>
              </a:rPr>
              <a:t>CAMMESA (*)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1800" i="1" dirty="0" smtClean="0">
                <a:latin typeface="Arial" panose="020B0604020202020204" pitchFamily="34" charset="0"/>
                <a:cs typeface="Arial" pitchFamily="34" charset="0"/>
              </a:rPr>
              <a:t>a) Subasta inversa;  verano (10/09/18 a 31/12/18) - gas interrumpible. 3,40 </a:t>
            </a:r>
            <a:r>
              <a:rPr lang="es-AR" sz="1800" i="1" dirty="0" err="1" smtClean="0">
                <a:latin typeface="Arial" pitchFamily="34" charset="0"/>
                <a:cs typeface="Arial" pitchFamily="34" charset="0"/>
              </a:rPr>
              <a:t>u$s</a:t>
            </a: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AR" sz="1800" i="1" dirty="0" err="1" smtClean="0">
                <a:latin typeface="Arial" pitchFamily="34" charset="0"/>
                <a:cs typeface="Arial" pitchFamily="34" charset="0"/>
              </a:rPr>
              <a:t>mmbtu</a:t>
            </a: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. -  b) </a:t>
            </a:r>
            <a:r>
              <a:rPr lang="es-AR" sz="1800" i="1" dirty="0" err="1" smtClean="0">
                <a:latin typeface="Arial" pitchFamily="34" charset="0"/>
                <a:cs typeface="Arial" pitchFamily="34" charset="0"/>
              </a:rPr>
              <a:t>Idem</a:t>
            </a: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. Período enero – diciembre 2019.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Invierno; 3,53 u$s/mmbtu. Verano; 2,59 u$s/mmbtu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c) Nueva licitación: 23/05/19</a:t>
            </a:r>
            <a:r>
              <a:rPr lang="es-AR" sz="1800" i="1" dirty="0">
                <a:latin typeface="Arial" pitchFamily="34" charset="0"/>
                <a:cs typeface="Arial" pitchFamily="34" charset="0"/>
              </a:rPr>
              <a:t>; </a:t>
            </a:r>
            <a:r>
              <a:rPr lang="es-AR" sz="1800" i="1" dirty="0" smtClean="0">
                <a:latin typeface="Arial" pitchFamily="34" charset="0"/>
                <a:cs typeface="Arial" pitchFamily="34" charset="0"/>
              </a:rPr>
              <a:t>Inv. 3,24 </a:t>
            </a:r>
            <a:r>
              <a:rPr lang="es-AR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u$s</a:t>
            </a:r>
            <a:r>
              <a:rPr lang="es-A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AR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mmbtu</a:t>
            </a:r>
            <a:r>
              <a:rPr lang="es-A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verano 2,20u$s/</a:t>
            </a:r>
            <a:r>
              <a:rPr lang="es-AR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mmbtu</a:t>
            </a:r>
            <a:endParaRPr lang="es-AR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	(valores máx. por Gas firme de Tierra del Fuego)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AR" sz="1800" b="1" dirty="0" smtClean="0">
                <a:latin typeface="Arial" pitchFamily="34" charset="0"/>
                <a:cs typeface="Arial" pitchFamily="34" charset="0"/>
              </a:rPr>
              <a:t>Servicio firme para Residenciales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; Precio medio 4,62 </a:t>
            </a:r>
            <a:r>
              <a:rPr lang="es-AR" sz="1800" dirty="0" err="1" smtClean="0">
                <a:latin typeface="Arial" pitchFamily="34" charset="0"/>
                <a:cs typeface="Arial" pitchFamily="34" charset="0"/>
              </a:rPr>
              <a:t>u$s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AR" sz="1800" dirty="0" err="1" smtClean="0">
                <a:latin typeface="Arial" pitchFamily="34" charset="0"/>
                <a:cs typeface="Arial" pitchFamily="34" charset="0"/>
              </a:rPr>
              <a:t>mmbtu</a:t>
            </a:r>
            <a:endParaRPr lang="es-A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s-AR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(*) La </a:t>
            </a:r>
            <a:r>
              <a:rPr lang="es-AR" sz="1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Res. 70/2018 </a:t>
            </a:r>
            <a:r>
              <a:rPr lang="es-AR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-APN-SGE </a:t>
            </a:r>
            <a:r>
              <a:rPr lang="es-AR" sz="16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AR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6/11/2018): </a:t>
            </a:r>
            <a:r>
              <a:rPr lang="es-AR" sz="1600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"Faculta a los Agentes Generadores, Cogeneradores y Autogeneradores del MEM a procurarse el abastecimiento de combustible propio para la generación de energía</a:t>
            </a:r>
            <a:r>
              <a:rPr lang="es-AR" sz="16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s-AR" sz="1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AR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8442" y="257909"/>
            <a:ext cx="7322604" cy="165295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r>
              <a:rPr lang="es-A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la oferta, algo esta cambiando…de decisiones </a:t>
            </a:r>
            <a:r>
              <a:rPr lang="es-AR" sz="2000" i="1" dirty="0">
                <a:latin typeface="Arial" panose="020B0604020202020204" pitchFamily="34" charset="0"/>
                <a:cs typeface="Arial" panose="020B0604020202020204" pitchFamily="34" charset="0"/>
              </a:rPr>
              <a:t>discrecionales del gobierno nacional a través de diversos </a:t>
            </a:r>
            <a:r>
              <a:rPr lang="es-A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mecanismos…..</a:t>
            </a:r>
            <a:br>
              <a:rPr lang="es-A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es-AR" sz="2000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inició </a:t>
            </a:r>
            <a:r>
              <a:rPr lang="es-AR" sz="20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cambio novedoso </a:t>
            </a:r>
            <a:br>
              <a:rPr lang="es-AR" sz="20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nuestro </a:t>
            </a:r>
            <a:r>
              <a:rPr lang="es-AR" sz="20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país.. Las Subastas de Gas...de la escasez a la abundancia…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7623672" y="694062"/>
            <a:ext cx="1046602" cy="5508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i="1" dirty="0" smtClean="0">
                <a:latin typeface="Arial" pitchFamily="34" charset="0"/>
                <a:cs typeface="Arial" pitchFamily="34" charset="0"/>
              </a:rPr>
              <a:t>Gas</a:t>
            </a:r>
            <a:endParaRPr lang="es-AR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35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38" y="0"/>
            <a:ext cx="5652235" cy="34885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064" y="3387969"/>
            <a:ext cx="5464587" cy="3558923"/>
          </a:xfrm>
          <a:prstGeom prst="rect">
            <a:avLst/>
          </a:prstGeom>
        </p:spPr>
      </p:pic>
      <p:sp>
        <p:nvSpPr>
          <p:cNvPr id="6" name="4 Elipse"/>
          <p:cNvSpPr/>
          <p:nvPr/>
        </p:nvSpPr>
        <p:spPr>
          <a:xfrm>
            <a:off x="7623672" y="694062"/>
            <a:ext cx="1046602" cy="5508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i="1" dirty="0" smtClean="0">
                <a:latin typeface="Arial" pitchFamily="34" charset="0"/>
                <a:cs typeface="Arial" pitchFamily="34" charset="0"/>
              </a:rPr>
              <a:t>Gas</a:t>
            </a:r>
            <a:endParaRPr lang="es-AR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Llamada rectangular redondeada 7"/>
          <p:cNvSpPr/>
          <p:nvPr/>
        </p:nvSpPr>
        <p:spPr>
          <a:xfrm>
            <a:off x="668214" y="4138247"/>
            <a:ext cx="2579077" cy="1113691"/>
          </a:xfrm>
          <a:prstGeom prst="wedgeRoundRectCallout">
            <a:avLst>
              <a:gd name="adj1" fmla="val 84863"/>
              <a:gd name="adj2" fmla="val -48376"/>
              <a:gd name="adj3" fmla="val 16667"/>
            </a:avLst>
          </a:prstGeom>
          <a:noFill/>
          <a:ln w="222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i="1" dirty="0" smtClean="0">
                <a:solidFill>
                  <a:srgbClr val="000066"/>
                </a:solidFill>
              </a:rPr>
              <a:t>EL Plan Gas + Res 46 estimularon la producción local</a:t>
            </a:r>
            <a:endParaRPr lang="es-AR" i="1" dirty="0">
              <a:solidFill>
                <a:srgbClr val="000066"/>
              </a:solidFill>
            </a:endParaRPr>
          </a:p>
        </p:txBody>
      </p:sp>
      <p:sp>
        <p:nvSpPr>
          <p:cNvPr id="9" name="Llamada rectangular redondeada 8"/>
          <p:cNvSpPr/>
          <p:nvPr/>
        </p:nvSpPr>
        <p:spPr>
          <a:xfrm>
            <a:off x="6113797" y="1685001"/>
            <a:ext cx="2708030" cy="987451"/>
          </a:xfrm>
          <a:prstGeom prst="wedgeRoundRectCallout">
            <a:avLst>
              <a:gd name="adj1" fmla="val -66197"/>
              <a:gd name="adj2" fmla="val -18969"/>
              <a:gd name="adj3" fmla="val 16667"/>
            </a:avLst>
          </a:prstGeom>
          <a:noFill/>
          <a:ln w="222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i="1" dirty="0" smtClean="0">
                <a:solidFill>
                  <a:srgbClr val="000066"/>
                </a:solidFill>
              </a:rPr>
              <a:t>Se reduce el precio en los distintos segmentos del mercado (en dólares)</a:t>
            </a:r>
            <a:r>
              <a:rPr lang="es-AR" i="1" dirty="0" smtClean="0"/>
              <a:t>)</a:t>
            </a:r>
            <a:endParaRPr lang="es-AR" i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22738" y="6328611"/>
            <a:ext cx="3194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Fuente: Daniel Gerold - ACIGRA Mayo 2019</a:t>
            </a:r>
            <a:endParaRPr lang="es-AR" sz="1200" b="1" dirty="0"/>
          </a:p>
        </p:txBody>
      </p:sp>
      <p:sp>
        <p:nvSpPr>
          <p:cNvPr id="2" name="Elipse 1"/>
          <p:cNvSpPr/>
          <p:nvPr/>
        </p:nvSpPr>
        <p:spPr>
          <a:xfrm>
            <a:off x="4783015" y="4204101"/>
            <a:ext cx="984739" cy="31652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Elipse 10"/>
          <p:cNvSpPr/>
          <p:nvPr/>
        </p:nvSpPr>
        <p:spPr>
          <a:xfrm>
            <a:off x="6172015" y="4045839"/>
            <a:ext cx="984739" cy="316523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96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rectangular redondeada"/>
          <p:cNvSpPr/>
          <p:nvPr/>
        </p:nvSpPr>
        <p:spPr>
          <a:xfrm>
            <a:off x="6723057" y="1507713"/>
            <a:ext cx="2192343" cy="2012553"/>
          </a:xfrm>
          <a:prstGeom prst="wedgeRoundRectCallout">
            <a:avLst>
              <a:gd name="adj1" fmla="val -63340"/>
              <a:gd name="adj2" fmla="val -40080"/>
              <a:gd name="adj3" fmla="val 16667"/>
            </a:avLst>
          </a:prstGeom>
          <a:solidFill>
            <a:schemeClr val="bg1"/>
          </a:solidFill>
          <a:ln w="15875">
            <a:solidFill>
              <a:srgbClr val="200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solidFill>
                  <a:srgbClr val="000099"/>
                </a:solidFill>
              </a:rPr>
              <a:t>2003-2017 Creció </a:t>
            </a:r>
            <a:r>
              <a:rPr lang="es-ES" sz="1600" b="0" dirty="0">
                <a:solidFill>
                  <a:srgbClr val="000099"/>
                </a:solidFill>
              </a:rPr>
              <a:t>el Uso de </a:t>
            </a:r>
            <a:r>
              <a:rPr lang="es-ES" sz="1600" b="0" dirty="0" smtClean="0">
                <a:solidFill>
                  <a:srgbClr val="000099"/>
                </a:solidFill>
              </a:rPr>
              <a:t>combustibles Fósiles y Líquidos </a:t>
            </a:r>
            <a:r>
              <a:rPr lang="es-ES" sz="1600" b="0" dirty="0">
                <a:solidFill>
                  <a:srgbClr val="000099"/>
                </a:solidFill>
              </a:rPr>
              <a:t>Alternativos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0" dirty="0" smtClean="0">
                <a:solidFill>
                  <a:srgbClr val="000099"/>
                </a:solidFill>
              </a:rPr>
              <a:t>(Fuel </a:t>
            </a:r>
            <a:r>
              <a:rPr lang="es-ES" sz="1600" b="0" dirty="0">
                <a:solidFill>
                  <a:srgbClr val="000099"/>
                </a:solidFill>
              </a:rPr>
              <a:t>Oil  - Gas </a:t>
            </a:r>
            <a:r>
              <a:rPr lang="es-ES" sz="1600" b="0" dirty="0" smtClean="0">
                <a:solidFill>
                  <a:srgbClr val="000099"/>
                </a:solidFill>
              </a:rPr>
              <a:t>Oil)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i="1" dirty="0" smtClean="0">
                <a:solidFill>
                  <a:srgbClr val="000099"/>
                </a:solidFill>
              </a:rPr>
              <a:t>Decrece a partir 2018 x Uso; + Gas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i="1" dirty="0" smtClean="0">
                <a:solidFill>
                  <a:srgbClr val="000099"/>
                </a:solidFill>
              </a:rPr>
              <a:t>Ingreso ER</a:t>
            </a:r>
            <a:endParaRPr lang="es-ES" sz="1600" b="1" i="1" dirty="0">
              <a:solidFill>
                <a:srgbClr val="000099"/>
              </a:solidFill>
            </a:endParaRPr>
          </a:p>
        </p:txBody>
      </p:sp>
      <p:sp>
        <p:nvSpPr>
          <p:cNvPr id="44034" name="4 CuadroTexto"/>
          <p:cNvSpPr txBox="1">
            <a:spLocks noChangeArrowheads="1"/>
          </p:cNvSpPr>
          <p:nvPr/>
        </p:nvSpPr>
        <p:spPr bwMode="auto">
          <a:xfrm>
            <a:off x="179512" y="0"/>
            <a:ext cx="6535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 Generación Eléctrica </a:t>
            </a:r>
            <a:r>
              <a:rPr lang="es-ES" sz="20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(2002-2018</a:t>
            </a:r>
            <a:r>
              <a:rPr lang="es-ES" sz="2000" b="1" i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sz="2000" b="1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7072330" y="6429396"/>
            <a:ext cx="19288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  <a:ea typeface="ＭＳ Ｐゴシック" pitchFamily="-105" charset="-128"/>
              </a:rPr>
              <a:t>Fuente:  AGUEERA - CNEA</a:t>
            </a:r>
            <a:endParaRPr lang="es-ES_tradnl" sz="1000" dirty="0">
              <a:solidFill>
                <a:schemeClr val="tx1"/>
              </a:solidFill>
              <a:latin typeface="Arial Narrow" pitchFamily="34" charset="0"/>
              <a:ea typeface="ＭＳ Ｐゴシック" pitchFamily="-105" charset="-128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5262" y="1280329"/>
            <a:ext cx="485775" cy="1790700"/>
          </a:xfrm>
          <a:prstGeom prst="rect">
            <a:avLst/>
          </a:prstGeom>
        </p:spPr>
      </p:pic>
      <p:sp>
        <p:nvSpPr>
          <p:cNvPr id="12" name="11 Elipse"/>
          <p:cNvSpPr/>
          <p:nvPr/>
        </p:nvSpPr>
        <p:spPr>
          <a:xfrm>
            <a:off x="7058044" y="625642"/>
            <a:ext cx="1857356" cy="785818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s-ES" sz="1800" b="1" i="1" kern="1200" dirty="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Energía eléctrica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9167" y="3817071"/>
            <a:ext cx="3274178" cy="23992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55" y="348251"/>
            <a:ext cx="5931007" cy="317201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6132" y="3541347"/>
            <a:ext cx="5661837" cy="3316653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Llamada ovalada 1"/>
          <p:cNvSpPr/>
          <p:nvPr/>
        </p:nvSpPr>
        <p:spPr>
          <a:xfrm>
            <a:off x="524848" y="374134"/>
            <a:ext cx="5764767" cy="3951863"/>
          </a:xfrm>
          <a:prstGeom prst="wedgeEllipseCallout">
            <a:avLst>
              <a:gd name="adj1" fmla="val -1423"/>
              <a:gd name="adj2" fmla="val 63388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Elipse 2"/>
          <p:cNvSpPr/>
          <p:nvPr/>
        </p:nvSpPr>
        <p:spPr>
          <a:xfrm>
            <a:off x="6634951" y="2666768"/>
            <a:ext cx="2373846" cy="874579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26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889" y="428581"/>
            <a:ext cx="7800243" cy="748566"/>
          </a:xfrm>
        </p:spPr>
        <p:txBody>
          <a:bodyPr>
            <a:normAutofit/>
          </a:bodyPr>
          <a:lstStyle/>
          <a:p>
            <a:pPr algn="ctr"/>
            <a:r>
              <a:rPr lang="es-AR" sz="20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Precio Sancionado vs el Precio del MEM</a:t>
            </a:r>
            <a:r>
              <a:rPr lang="es-AR" sz="2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2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4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2000 – MAYO 2019</a:t>
            </a:r>
            <a:endParaRPr lang="es-AR" sz="1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7143425" y="892366"/>
            <a:ext cx="1857356" cy="785818"/>
          </a:xfrm>
          <a:prstGeom prst="ellips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s-ES" sz="1800" b="1" i="1" kern="1200" dirty="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rPr>
              <a:t>Energía eléctrica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7072330" y="6429396"/>
            <a:ext cx="19288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  <a:ea typeface="ＭＳ Ｐゴシック" pitchFamily="-105" charset="-128"/>
              </a:rPr>
              <a:t>Fuente:  CAMMESA</a:t>
            </a:r>
            <a:endParaRPr lang="es-ES_tradnl" sz="1000" dirty="0">
              <a:solidFill>
                <a:schemeClr val="tx1"/>
              </a:solidFill>
              <a:latin typeface="Arial Narrow" pitchFamily="34" charset="0"/>
              <a:ea typeface="ＭＳ Ｐゴシック" pitchFamily="-105" charset="-128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72" y="1741109"/>
            <a:ext cx="7958187" cy="462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363339"/>
            <a:ext cx="8420100" cy="23145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084" y="557786"/>
            <a:ext cx="4521024" cy="587803"/>
          </a:xfrm>
        </p:spPr>
        <p:txBody>
          <a:bodyPr>
            <a:normAutofit/>
          </a:bodyPr>
          <a:lstStyle/>
          <a:p>
            <a:r>
              <a:rPr lang="es-AR" sz="20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Subsidios - Evolución 2005 - 2018</a:t>
            </a:r>
          </a:p>
        </p:txBody>
      </p:sp>
      <p:sp>
        <p:nvSpPr>
          <p:cNvPr id="5" name="Flecha curvada hacia arriba 4"/>
          <p:cNvSpPr/>
          <p:nvPr/>
        </p:nvSpPr>
        <p:spPr>
          <a:xfrm>
            <a:off x="1317243" y="4699615"/>
            <a:ext cx="7288078" cy="918275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350" dirty="0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91216" y="1695365"/>
            <a:ext cx="81615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50" dirty="0"/>
              <a:t>Se tomó tipo de cambio al 31 dic de cada año. BCRA MERCADO DE CAMBIOS - COTIZACIONES CIERRE VENDEDOR</a:t>
            </a:r>
          </a:p>
        </p:txBody>
      </p:sp>
      <p:sp>
        <p:nvSpPr>
          <p:cNvPr id="8" name="19 Llamada rectangular"/>
          <p:cNvSpPr/>
          <p:nvPr/>
        </p:nvSpPr>
        <p:spPr bwMode="auto">
          <a:xfrm>
            <a:off x="5504304" y="2063863"/>
            <a:ext cx="3101017" cy="392415"/>
          </a:xfrm>
          <a:prstGeom prst="wedgeRectCallout">
            <a:avLst>
              <a:gd name="adj1" fmla="val -34194"/>
              <a:gd name="adj2" fmla="val 110226"/>
            </a:avLst>
          </a:prstGeom>
          <a:noFill/>
          <a:ln w="19050" cap="flat" cmpd="sng" algn="ctr">
            <a:solidFill>
              <a:srgbClr val="20059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800" fontAlgn="base">
              <a:spcBef>
                <a:spcPct val="50000"/>
              </a:spcBef>
              <a:spcAft>
                <a:spcPct val="0"/>
              </a:spcAft>
            </a:pPr>
            <a:r>
              <a:rPr lang="es-ES" sz="1050" dirty="0">
                <a:solidFill>
                  <a:srgbClr val="200595"/>
                </a:solidFill>
                <a:latin typeface="Arial" charset="0"/>
              </a:rPr>
              <a:t>En el año 2014, las transferencias se desdoblaron </a:t>
            </a:r>
            <a:r>
              <a:rPr lang="es-ES" sz="1050" b="1" dirty="0">
                <a:solidFill>
                  <a:srgbClr val="200595"/>
                </a:solidFill>
                <a:latin typeface="Arial" charset="0"/>
              </a:rPr>
              <a:t>en Corrientes </a:t>
            </a:r>
            <a:r>
              <a:rPr lang="es-ES" sz="1050" dirty="0">
                <a:solidFill>
                  <a:srgbClr val="200595"/>
                </a:solidFill>
                <a:latin typeface="Arial" charset="0"/>
              </a:rPr>
              <a:t>y de Capital.  </a:t>
            </a:r>
          </a:p>
        </p:txBody>
      </p:sp>
      <p:sp>
        <p:nvSpPr>
          <p:cNvPr id="10" name="Elipse 9"/>
          <p:cNvSpPr/>
          <p:nvPr/>
        </p:nvSpPr>
        <p:spPr>
          <a:xfrm>
            <a:off x="5724003" y="4040445"/>
            <a:ext cx="3058047" cy="639305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350" dirty="0"/>
          </a:p>
        </p:txBody>
      </p:sp>
      <p:sp>
        <p:nvSpPr>
          <p:cNvPr id="11" name="10 Elipse"/>
          <p:cNvSpPr/>
          <p:nvPr/>
        </p:nvSpPr>
        <p:spPr>
          <a:xfrm>
            <a:off x="8013032" y="2646947"/>
            <a:ext cx="842210" cy="103471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7072330" y="6429396"/>
            <a:ext cx="19288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  <a:ea typeface="ＭＳ Ｐゴシック" pitchFamily="-105" charset="-128"/>
              </a:rPr>
              <a:t>Fuente:  ASAP</a:t>
            </a:r>
            <a:endParaRPr lang="es-ES_tradnl" sz="1000" dirty="0">
              <a:solidFill>
                <a:schemeClr val="tx1"/>
              </a:solidFill>
              <a:latin typeface="Arial Narrow" pitchFamily="34" charset="0"/>
              <a:ea typeface="ＭＳ Ｐゴシック" pitchFamily="-105" charset="-12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21" y="1581150"/>
            <a:ext cx="8450134" cy="41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6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563" y="1125416"/>
            <a:ext cx="9175563" cy="515815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-732877" y="402247"/>
            <a:ext cx="7889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subsidios energéticos como parte del PBI</a:t>
            </a:r>
            <a:endParaRPr lang="es-AR" sz="20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6611815" y="6429396"/>
            <a:ext cx="2389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s-ES_tradnl" sz="1000" dirty="0" smtClean="0">
                <a:solidFill>
                  <a:schemeClr val="tx1"/>
                </a:solidFill>
                <a:latin typeface="Arial Narrow" pitchFamily="34" charset="0"/>
                <a:ea typeface="ＭＳ Ｐゴシック" pitchFamily="-105" charset="-128"/>
              </a:rPr>
              <a:t>Fuente:  Secretaria Energía Junio 2019 - CAI</a:t>
            </a:r>
            <a:endParaRPr lang="es-ES_tradnl" sz="1000" dirty="0">
              <a:solidFill>
                <a:schemeClr val="tx1"/>
              </a:solidFill>
              <a:latin typeface="Arial Narrow" pitchFamily="34" charset="0"/>
              <a:ea typeface="ＭＳ Ｐゴシック" pitchFamily="-105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07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1413" y="1009243"/>
            <a:ext cx="4902587" cy="3410928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251520" y="1108530"/>
            <a:ext cx="3888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</a:t>
            </a: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energético </a:t>
            </a:r>
            <a:r>
              <a:rPr lang="es-ES" sz="2000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(responsable del 43% de las emisiones)</a:t>
            </a: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definieron dos ejes centrales: </a:t>
            </a:r>
          </a:p>
        </p:txBody>
      </p:sp>
      <p:sp>
        <p:nvSpPr>
          <p:cNvPr id="3" name="6 Rectángulo"/>
          <p:cNvSpPr>
            <a:spLocks noChangeArrowheads="1"/>
          </p:cNvSpPr>
          <p:nvPr/>
        </p:nvSpPr>
        <p:spPr bwMode="auto">
          <a:xfrm>
            <a:off x="0" y="601580"/>
            <a:ext cx="1263316" cy="369332"/>
          </a:xfrm>
          <a:prstGeom prst="rect">
            <a:avLst/>
          </a:prstGeom>
          <a:solidFill>
            <a:srgbClr val="008000"/>
          </a:solidFill>
          <a:ln w="9525" algn="ctr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 smtClean="0">
                <a:solidFill>
                  <a:schemeClr val="bg1"/>
                </a:solidFill>
              </a:rPr>
              <a:t>Argentina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91385" y="178151"/>
            <a:ext cx="581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¿Como reducir las emisiones para cumplir nuestro compromiso COP’s 21/24?  </a:t>
            </a:r>
            <a:endParaRPr lang="es-ES" sz="20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63316" cy="5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uadroTexto 8"/>
          <p:cNvSpPr txBox="1"/>
          <p:nvPr/>
        </p:nvSpPr>
        <p:spPr>
          <a:xfrm>
            <a:off x="245289" y="2670639"/>
            <a:ext cx="4464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ES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diversificación de la matriz energética </a:t>
            </a:r>
            <a:endParaRPr lang="es-ES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endParaRPr lang="es-ES" sz="20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endParaRPr lang="es-ES" sz="2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promoción del uso racional y eficiente de la energía. </a:t>
            </a:r>
          </a:p>
          <a:p>
            <a:endParaRPr lang="es-ES" sz="2000" b="0" dirty="0">
              <a:solidFill>
                <a:srgbClr val="2005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85720" y="5143512"/>
            <a:ext cx="863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Así mismo</a:t>
            </a:r>
            <a:r>
              <a:rPr lang="es-ES" sz="2000" b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han establecido un conjunto de programas y acciones destinadas a la reducción de la </a:t>
            </a:r>
            <a:r>
              <a:rPr lang="es-ES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intensidad energética del </a:t>
            </a:r>
            <a:r>
              <a:rPr lang="es-ES" sz="2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</a:t>
            </a:r>
          </a:p>
          <a:p>
            <a:pPr algn="ctr"/>
            <a:r>
              <a:rPr lang="es-AR" sz="20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 trabajando; </a:t>
            </a:r>
          </a:p>
          <a:p>
            <a:pPr algn="ctr"/>
            <a:r>
              <a:rPr lang="es-AR" sz="20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</a:t>
            </a:r>
            <a:r>
              <a:rPr lang="es-AR" sz="20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LEY SOBRE EFICIENCIA </a:t>
            </a:r>
            <a:r>
              <a:rPr lang="es-AR" sz="2000" i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ENERGETICA</a:t>
            </a:r>
            <a:endParaRPr lang="es-AR" sz="2000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8073797" y="2166583"/>
            <a:ext cx="602886" cy="50405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0" y="3571876"/>
            <a:ext cx="4608324" cy="129614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Flecha curvada hacia abajo 5"/>
          <p:cNvSpPr/>
          <p:nvPr/>
        </p:nvSpPr>
        <p:spPr bwMode="auto">
          <a:xfrm rot="194651">
            <a:off x="3701664" y="906543"/>
            <a:ext cx="4403093" cy="969484"/>
          </a:xfrm>
          <a:prstGeom prst="curvedDownArrow">
            <a:avLst/>
          </a:prstGeom>
          <a:solidFill>
            <a:srgbClr val="FF0000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6754" y="0"/>
            <a:ext cx="1987245" cy="5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roceso alternativo 6"/>
          <p:cNvSpPr/>
          <p:nvPr/>
        </p:nvSpPr>
        <p:spPr>
          <a:xfrm>
            <a:off x="877401" y="1784260"/>
            <a:ext cx="3176219" cy="1811398"/>
          </a:xfrm>
          <a:prstGeom prst="flowChartAlternateProcess">
            <a:avLst/>
          </a:prstGeom>
          <a:gradFill>
            <a:gsLst>
              <a:gs pos="0">
                <a:srgbClr val="006600"/>
              </a:gs>
              <a:gs pos="90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 smtClean="0">
                <a:solidFill>
                  <a:schemeClr val="bg1"/>
                </a:solidFill>
              </a:rPr>
              <a:t>PIEEP</a:t>
            </a:r>
            <a:r>
              <a:rPr lang="es-ES" sz="2800" i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b="1" i="1" dirty="0">
                <a:solidFill>
                  <a:schemeClr val="bg1"/>
                </a:solidFill>
              </a:rPr>
              <a:t>(1999 - 2005</a:t>
            </a:r>
            <a:r>
              <a:rPr lang="es-ES" b="1" i="1" dirty="0" smtClean="0">
                <a:solidFill>
                  <a:schemeClr val="bg1"/>
                </a:solidFill>
              </a:rPr>
              <a:t>)</a:t>
            </a:r>
            <a:endParaRPr lang="es-ES" i="1" dirty="0" smtClean="0">
              <a:solidFill>
                <a:schemeClr val="bg1"/>
              </a:solidFill>
            </a:endParaRP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Programa </a:t>
            </a:r>
            <a:r>
              <a:rPr lang="es-ES" i="1" dirty="0">
                <a:solidFill>
                  <a:schemeClr val="bg1"/>
                </a:solidFill>
              </a:rPr>
              <a:t>de Incremento de la Eficiencia Energética y Productiva en </a:t>
            </a:r>
            <a:r>
              <a:rPr lang="es-ES" b="1" i="1" dirty="0">
                <a:solidFill>
                  <a:schemeClr val="bg1"/>
                </a:solidFill>
              </a:rPr>
              <a:t>PYME’s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902" y="1764052"/>
            <a:ext cx="3223718" cy="191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9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405</Words>
  <Application>Microsoft Office PowerPoint</Application>
  <PresentationFormat>Presentación en pantalla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Narrow</vt:lpstr>
      <vt:lpstr>Brush Script MT</vt:lpstr>
      <vt:lpstr>Calibri</vt:lpstr>
      <vt:lpstr>Calibri Light</vt:lpstr>
      <vt:lpstr>Wingdings</vt:lpstr>
      <vt:lpstr>Tema de Office</vt:lpstr>
      <vt:lpstr>Presentación de PowerPoint</vt:lpstr>
      <vt:lpstr>…el panorama industrial.. hoy, se ve complicado….sin embargo…</vt:lpstr>
      <vt:lpstr> …..en la oferta, algo esta cambiando…de decisiones discrecionales del gobierno nacional a través de diversos mecanismos….. ……Se inició un cambio novedoso  para nuestro país.. Las Subastas de Gas...de la escasez a la abundancia… </vt:lpstr>
      <vt:lpstr>Presentación de PowerPoint</vt:lpstr>
      <vt:lpstr>Presentación de PowerPoint</vt:lpstr>
      <vt:lpstr>Evolución del Precio Sancionado vs el Precio del MEM ENERO 2000 – MAYO 2019</vt:lpstr>
      <vt:lpstr>Subsidios - Evolución 2005 - 2018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albertoc</dc:creator>
  <cp:lastModifiedBy>albertoc</cp:lastModifiedBy>
  <cp:revision>63</cp:revision>
  <dcterms:created xsi:type="dcterms:W3CDTF">2019-02-22T17:03:27Z</dcterms:created>
  <dcterms:modified xsi:type="dcterms:W3CDTF">2019-07-10T19:44:06Z</dcterms:modified>
</cp:coreProperties>
</file>