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81" r:id="rId3"/>
    <p:sldId id="257" r:id="rId4"/>
    <p:sldId id="279" r:id="rId5"/>
    <p:sldId id="280" r:id="rId6"/>
    <p:sldId id="282" r:id="rId7"/>
  </p:sldIdLst>
  <p:sldSz cx="12192000" cy="6858000"/>
  <p:notesSz cx="6858000" cy="100123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C5FABA-A012-4C35-BA48-95DB90DC082A}">
  <a:tblStyle styleId="{CAC5FABA-A012-4C35-BA48-95DB90DC082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A3F2B97-7607-43B6-98A1-F2662A77D0CE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093096-7C95-4091-8CE1-868F1204EDA1}" styleName="Table_2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5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50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502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425450" y="1250950"/>
            <a:ext cx="6007100" cy="3379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818450"/>
            <a:ext cx="5486400" cy="394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510008"/>
            <a:ext cx="2971800" cy="502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9510008"/>
            <a:ext cx="2971800" cy="502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78684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50950"/>
            <a:ext cx="6007100" cy="3379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818450"/>
            <a:ext cx="5486400" cy="3942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3" y="9510008"/>
            <a:ext cx="2971800" cy="502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985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818450"/>
            <a:ext cx="5486400" cy="39423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50950"/>
            <a:ext cx="6007100" cy="3379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146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818450"/>
            <a:ext cx="5486400" cy="39423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50950"/>
            <a:ext cx="6007100" cy="3379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4784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818450"/>
            <a:ext cx="5486400" cy="39423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50950"/>
            <a:ext cx="6007100" cy="3379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1184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818450"/>
            <a:ext cx="5486400" cy="39423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50950"/>
            <a:ext cx="6007100" cy="3379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6272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818450"/>
            <a:ext cx="5486400" cy="39423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50950"/>
            <a:ext cx="6007100" cy="33797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0782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Shape 89"/>
          <p:cNvGrpSpPr/>
          <p:nvPr/>
        </p:nvGrpSpPr>
        <p:grpSpPr>
          <a:xfrm>
            <a:off x="0" y="0"/>
            <a:ext cx="12333935" cy="7179094"/>
            <a:chOff x="-132522" y="-17113"/>
            <a:chExt cx="12333935" cy="7179094"/>
          </a:xfrm>
        </p:grpSpPr>
        <p:pic>
          <p:nvPicPr>
            <p:cNvPr id="90" name="Shape 90"/>
            <p:cNvPicPr preferRelativeResize="0"/>
            <p:nvPr/>
          </p:nvPicPr>
          <p:blipFill rotWithShape="1">
            <a:blip r:embed="rId3">
              <a:alphaModFix/>
            </a:blip>
            <a:srcRect b="58353"/>
            <a:stretch/>
          </p:blipFill>
          <p:spPr>
            <a:xfrm>
              <a:off x="-132522" y="-17113"/>
              <a:ext cx="12324522" cy="175534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Shape 91"/>
            <p:cNvSpPr/>
            <p:nvPr/>
          </p:nvSpPr>
          <p:spPr>
            <a:xfrm>
              <a:off x="-132522" y="1669660"/>
              <a:ext cx="12324522" cy="870267"/>
            </a:xfrm>
            <a:prstGeom prst="rect">
              <a:avLst/>
            </a:prstGeom>
            <a:solidFill>
              <a:srgbClr val="F7E214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800" b="1" dirty="0" err="1"/>
                <a:t>Delegación</a:t>
              </a:r>
              <a:r>
                <a:rPr lang="en-GB" sz="2800" b="1" dirty="0"/>
                <a:t> de la Unión </a:t>
              </a:r>
              <a:r>
                <a:rPr lang="en-GB" sz="2800" b="1" dirty="0" err="1"/>
                <a:t>Europea</a:t>
              </a:r>
              <a:r>
                <a:rPr lang="en-GB" sz="2800" b="1" dirty="0"/>
                <a:t> </a:t>
              </a:r>
              <a:r>
                <a:rPr lang="en-GB" sz="2800" b="1" dirty="0" err="1"/>
                <a:t>en</a:t>
              </a:r>
              <a:r>
                <a:rPr lang="en-GB" sz="2800" b="1" dirty="0"/>
                <a:t> Argentina</a:t>
              </a:r>
              <a:r>
                <a:rPr lang="en-GB" sz="2400" b="1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/>
              </a:r>
              <a:br>
                <a:rPr lang="en-GB" sz="2400" b="1" i="0" u="none" strike="noStrike" cap="none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endParaRPr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-123109" y="2469612"/>
              <a:ext cx="12324522" cy="4536487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3" name="Shape 9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28057" y="5759194"/>
              <a:ext cx="1042670" cy="7298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Shape 94"/>
            <p:cNvPicPr preferRelativeResize="0"/>
            <p:nvPr/>
          </p:nvPicPr>
          <p:blipFill rotWithShape="1">
            <a:blip r:embed="rId5">
              <a:alphaModFix/>
            </a:blip>
            <a:srcRect l="21851" t="8740" r="21509" b="8161"/>
            <a:stretch/>
          </p:blipFill>
          <p:spPr>
            <a:xfrm>
              <a:off x="3516293" y="5685484"/>
              <a:ext cx="598805" cy="8709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Shape 95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759404" y="5764120"/>
              <a:ext cx="1710055" cy="72985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Shape 96"/>
            <p:cNvSpPr txBox="1"/>
            <p:nvPr/>
          </p:nvSpPr>
          <p:spPr>
            <a:xfrm flipH="1">
              <a:off x="1480795" y="5702404"/>
              <a:ext cx="1911785" cy="14595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Financiado</a:t>
              </a:r>
              <a:r>
                <a:rPr lang="en-GB" sz="1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por la Unión </a:t>
              </a:r>
              <a:r>
                <a:rPr lang="en-GB" sz="1800" b="1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Europea</a:t>
              </a:r>
              <a:r>
                <a:rPr lang="en-GB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 </a:t>
              </a:r>
              <a:endParaRPr dirty="0"/>
            </a:p>
          </p:txBody>
        </p:sp>
        <p:sp>
          <p:nvSpPr>
            <p:cNvPr id="97" name="Shape 97"/>
            <p:cNvSpPr txBox="1"/>
            <p:nvPr/>
          </p:nvSpPr>
          <p:spPr>
            <a:xfrm flipH="1">
              <a:off x="4349291" y="5629833"/>
              <a:ext cx="2478022" cy="11406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Implementado</a:t>
              </a:r>
              <a:r>
                <a:rPr lang="en-GB" sz="1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800" b="1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</a:t>
              </a:r>
              <a:r>
                <a:rPr lang="en-GB" sz="1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800" b="1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coordinación</a:t>
              </a:r>
              <a:r>
                <a:rPr lang="en-GB" sz="1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con la </a:t>
              </a:r>
              <a:r>
                <a:rPr lang="en-GB" sz="1800" b="1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Secretaria</a:t>
              </a:r>
              <a:r>
                <a:rPr lang="en-GB" sz="1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de </a:t>
              </a:r>
              <a:r>
                <a:rPr lang="en-GB" sz="1800" b="1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Energia</a:t>
              </a:r>
              <a:r>
                <a:rPr lang="en-GB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endParaRPr dirty="0"/>
            </a:p>
          </p:txBody>
        </p:sp>
        <p:sp>
          <p:nvSpPr>
            <p:cNvPr id="98" name="Shape 98"/>
            <p:cNvSpPr txBox="1"/>
            <p:nvPr/>
          </p:nvSpPr>
          <p:spPr>
            <a:xfrm flipH="1">
              <a:off x="8534375" y="5616836"/>
              <a:ext cx="3525101" cy="9395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800" b="1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Implementación</a:t>
              </a:r>
              <a:r>
                <a:rPr lang="en-GB" sz="1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a cargo de</a:t>
              </a:r>
              <a:r>
                <a:rPr lang="en-GB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un </a:t>
              </a:r>
              <a:r>
                <a:rPr lang="en-GB" sz="1800" b="1" i="0" u="none" strike="noStrike" cap="none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consorcio</a:t>
              </a:r>
              <a:r>
                <a:rPr lang="en-GB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800" b="1" i="0" u="none" strike="noStrike" cap="none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internacional</a:t>
              </a:r>
              <a:r>
                <a:rPr lang="en-GB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1800" b="1" i="0" u="none" strike="noStrike" cap="none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liderado</a:t>
              </a:r>
              <a:r>
                <a:rPr lang="en-GB" sz="18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por  GFA Consulting Group GmbH</a:t>
              </a:r>
              <a:endParaRPr dirty="0"/>
            </a:p>
          </p:txBody>
        </p:sp>
        <p:sp>
          <p:nvSpPr>
            <p:cNvPr id="99" name="Shape 99"/>
            <p:cNvSpPr txBox="1"/>
            <p:nvPr/>
          </p:nvSpPr>
          <p:spPr>
            <a:xfrm flipH="1">
              <a:off x="2967495" y="2469612"/>
              <a:ext cx="7169397" cy="26653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 b="1" i="0" u="none" strike="noStrike" cap="none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Efficiencia</a:t>
              </a:r>
              <a:r>
                <a:rPr lang="en-GB" sz="32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3200" b="1" i="0" u="none" strike="noStrike" cap="none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Energética</a:t>
              </a:r>
              <a:r>
                <a:rPr lang="en-GB" sz="32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GB" sz="3200" b="1" i="0" u="none" strike="noStrike" cap="none" dirty="0" err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</a:t>
              </a:r>
              <a:r>
                <a:rPr lang="en-GB" sz="32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Argentina</a:t>
              </a:r>
              <a:endParaRPr sz="32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200" b="1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r>
                <a:rPr lang="en-GB" sz="2200" b="1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Project Identification No.</a:t>
              </a:r>
              <a:br>
                <a:rPr lang="en-GB" sz="2200" b="1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r>
                <a:rPr lang="en-GB" sz="2200" b="1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EuropeAid/138987/DH/SER/AR</a:t>
              </a:r>
              <a:endParaRPr sz="22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200" b="1" i="0" u="none" strike="noStrike" cap="none" dirty="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Contract N°: PI/2018/396-324</a:t>
              </a:r>
              <a:endParaRPr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38200" y="336096"/>
            <a:ext cx="10515600" cy="1816261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  <a:t>Proyecto de Cooperación con la UE</a:t>
            </a:r>
            <a:b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Eficiencia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Energética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Argentina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703385" y="2261300"/>
            <a:ext cx="10650415" cy="332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b="1" dirty="0"/>
              <a:t>Financiamiento estimado</a:t>
            </a:r>
            <a:r>
              <a:rPr lang="es-ES" sz="2400" dirty="0"/>
              <a:t>: </a:t>
            </a:r>
            <a:r>
              <a:rPr lang="es-ES" sz="2400"/>
              <a:t>EUR 4.300.000</a:t>
            </a:r>
            <a:endParaRPr lang="es-ES" sz="2400" dirty="0"/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b="1" dirty="0"/>
              <a:t>Duración total: </a:t>
            </a:r>
            <a:r>
              <a:rPr lang="es-ES" sz="2400" dirty="0"/>
              <a:t>36 meses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b="1" dirty="0"/>
              <a:t>Objetivo principal: </a:t>
            </a:r>
            <a:r>
              <a:rPr lang="es-ES" sz="2400" dirty="0"/>
              <a:t>Dar apoyo en la estructuración de un sector energético más eficiente y respetuoso con el ambiente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b="1" dirty="0"/>
              <a:t>Ejecución: </a:t>
            </a:r>
            <a:r>
              <a:rPr lang="es-ES" sz="2400" dirty="0"/>
              <a:t>a cargo de un consorcio de 4 empresas. </a:t>
            </a:r>
          </a:p>
          <a:p>
            <a:pPr lvl="8">
              <a:buClr>
                <a:schemeClr val="dk1"/>
              </a:buClr>
              <a:buSzPts val="3600"/>
            </a:pPr>
            <a:r>
              <a:rPr lang="es-ES" sz="2400" dirty="0"/>
              <a:t>	-  </a:t>
            </a:r>
            <a:r>
              <a:rPr lang="es-ES" sz="2400" b="1" i="1" dirty="0">
                <a:solidFill>
                  <a:schemeClr val="accent1">
                    <a:lumMod val="50000"/>
                  </a:schemeClr>
                </a:solidFill>
              </a:rPr>
              <a:t>GFA(Alemania)</a:t>
            </a:r>
          </a:p>
          <a:p>
            <a:pPr lvl="6">
              <a:buClr>
                <a:schemeClr val="dk1"/>
              </a:buClr>
              <a:buSzPts val="3600"/>
            </a:pPr>
            <a:r>
              <a:rPr lang="es-ES" sz="2400" b="1" i="1" dirty="0">
                <a:solidFill>
                  <a:schemeClr val="accent1">
                    <a:lumMod val="50000"/>
                  </a:schemeClr>
                </a:solidFill>
              </a:rPr>
              <a:t>	-  EQO-</a:t>
            </a:r>
            <a:r>
              <a:rPr lang="es-ES" sz="2400" b="1" i="1" dirty="0" err="1">
                <a:solidFill>
                  <a:schemeClr val="accent1">
                    <a:lumMod val="50000"/>
                  </a:schemeClr>
                </a:solidFill>
              </a:rPr>
              <a:t>Nixus</a:t>
            </a:r>
            <a:r>
              <a:rPr lang="es-ES" sz="2400" b="1" i="1" dirty="0">
                <a:solidFill>
                  <a:schemeClr val="accent1">
                    <a:lumMod val="50000"/>
                  </a:schemeClr>
                </a:solidFill>
              </a:rPr>
              <a:t>(España)</a:t>
            </a:r>
          </a:p>
          <a:p>
            <a:pPr lvl="6">
              <a:buClr>
                <a:schemeClr val="dk1"/>
              </a:buClr>
              <a:buSzPts val="3600"/>
            </a:pPr>
            <a:r>
              <a:rPr lang="es-ES" sz="2400" b="1" i="1" dirty="0">
                <a:solidFill>
                  <a:schemeClr val="accent1">
                    <a:lumMod val="50000"/>
                  </a:schemeClr>
                </a:solidFill>
              </a:rPr>
              <a:t>	-  Fundación CEDDET (España)</a:t>
            </a:r>
          </a:p>
          <a:p>
            <a:pPr lvl="6">
              <a:buClr>
                <a:schemeClr val="dk1"/>
              </a:buClr>
              <a:buSzPts val="3600"/>
            </a:pPr>
            <a:r>
              <a:rPr lang="es-ES" sz="2400" b="1" i="1" dirty="0">
                <a:solidFill>
                  <a:schemeClr val="accent1">
                    <a:lumMod val="50000"/>
                  </a:schemeClr>
                </a:solidFill>
              </a:rPr>
              <a:t>	-  Fundación Bariloche (Argentina)</a:t>
            </a:r>
          </a:p>
        </p:txBody>
      </p:sp>
      <p:pic>
        <p:nvPicPr>
          <p:cNvPr id="106" name="Shape 10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97576" y="5918074"/>
            <a:ext cx="989874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 l="21851" t="8740" r="21509" b="8161"/>
          <a:stretch/>
        </p:blipFill>
        <p:spPr>
          <a:xfrm>
            <a:off x="5796597" y="5856438"/>
            <a:ext cx="598805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27172" y="5978500"/>
            <a:ext cx="1710055" cy="72985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838201" y="5869557"/>
            <a:ext cx="10823916" cy="83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799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38200" y="336096"/>
            <a:ext cx="10515600" cy="1816261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  <a:t>Proyecto de Cooperación con la UE</a:t>
            </a:r>
            <a:b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Eficiencia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Energética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Argentina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703385" y="2517814"/>
            <a:ext cx="10650415" cy="3067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3600"/>
            </a:pP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Componente I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Hacia un entorno propicio para la Eficiencia Energética (EE)</a:t>
            </a:r>
          </a:p>
          <a:p>
            <a:pPr lvl="0">
              <a:buClr>
                <a:schemeClr val="dk1"/>
              </a:buClr>
              <a:buSzPts val="3600"/>
            </a:pPr>
            <a:endParaRPr lang="es-ES" sz="2000" dirty="0"/>
          </a:p>
          <a:p>
            <a:pPr lvl="0">
              <a:buClr>
                <a:schemeClr val="dk1"/>
              </a:buClr>
              <a:buSzPts val="3600"/>
            </a:pPr>
            <a:r>
              <a:rPr lang="es-ES" sz="3600" b="1" dirty="0">
                <a:solidFill>
                  <a:schemeClr val="accent1">
                    <a:lumMod val="50000"/>
                  </a:schemeClr>
                </a:solidFill>
              </a:rPr>
              <a:t>Componente II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Tecnologías para la EE y construcción de capacidades en sectores clave</a:t>
            </a:r>
          </a:p>
          <a:p>
            <a:pPr lvl="0">
              <a:buClr>
                <a:schemeClr val="dk1"/>
              </a:buClr>
              <a:buSzPts val="3600"/>
            </a:pPr>
            <a:endParaRPr sz="2000" dirty="0"/>
          </a:p>
        </p:txBody>
      </p:sp>
      <p:pic>
        <p:nvPicPr>
          <p:cNvPr id="106" name="Shape 10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97576" y="5918074"/>
            <a:ext cx="989874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 l="21851" t="8740" r="21509" b="8161"/>
          <a:stretch/>
        </p:blipFill>
        <p:spPr>
          <a:xfrm>
            <a:off x="5796597" y="5856438"/>
            <a:ext cx="598805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27172" y="5978500"/>
            <a:ext cx="1710055" cy="72985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838201" y="5869557"/>
            <a:ext cx="10823916" cy="83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38200" y="336096"/>
            <a:ext cx="10515600" cy="1816261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  <a:t>Proyecto de Cooperación con la UE</a:t>
            </a:r>
            <a:b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Eficiencia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Energética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Argentina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703385" y="2517814"/>
            <a:ext cx="10650415" cy="3067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3600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Componente I 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– Hacia un entorno propicio para la Eficiencia Energética</a:t>
            </a:r>
          </a:p>
          <a:p>
            <a:pPr lvl="0">
              <a:buClr>
                <a:schemeClr val="dk1"/>
              </a:buClr>
              <a:buSzPts val="3600"/>
            </a:pPr>
            <a:r>
              <a:rPr lang="es-ES" sz="2000" dirty="0"/>
              <a:t> </a:t>
            </a:r>
            <a:r>
              <a:rPr lang="es-ES" dirty="0"/>
              <a:t> 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Tarea 1:</a:t>
            </a:r>
            <a:r>
              <a:rPr lang="es-ES" sz="2000" dirty="0"/>
              <a:t>	Soporte Técnico para desarrollar el Plan de Acción Nacional de EE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Tarea 2: </a:t>
            </a:r>
            <a:r>
              <a:rPr lang="es-ES" sz="2000" dirty="0"/>
              <a:t>	Balance de energía útil para los sectores de vivienda, industria y transporte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Tarea 3: </a:t>
            </a:r>
            <a:r>
              <a:rPr lang="es-ES" sz="2000" dirty="0"/>
              <a:t>	Asistencia técnica para el desarrollo de marcos regulatorios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Tarea 4: </a:t>
            </a:r>
            <a:r>
              <a:rPr lang="es-ES" sz="2000" dirty="0"/>
              <a:t>	Eventos anuales conjuntos (UE-Argentina) sobre Eficiencia Energética.</a:t>
            </a:r>
            <a:endParaRPr sz="2000" dirty="0"/>
          </a:p>
        </p:txBody>
      </p:sp>
      <p:pic>
        <p:nvPicPr>
          <p:cNvPr id="106" name="Shape 10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97576" y="5918074"/>
            <a:ext cx="989874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 l="21851" t="8740" r="21509" b="8161"/>
          <a:stretch/>
        </p:blipFill>
        <p:spPr>
          <a:xfrm>
            <a:off x="5796597" y="5856438"/>
            <a:ext cx="598805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27172" y="5978500"/>
            <a:ext cx="1710055" cy="72985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838201" y="5869557"/>
            <a:ext cx="10823916" cy="83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919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38200" y="336096"/>
            <a:ext cx="10515600" cy="1816261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  <a:t>Proyecto de Cooperación con la UE</a:t>
            </a:r>
            <a:b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Eficiencia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Energética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Argentina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703385" y="2517814"/>
            <a:ext cx="10650415" cy="3283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3600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Componente II  -	</a:t>
            </a:r>
            <a:r>
              <a:rPr lang="es-ES" sz="2400" dirty="0">
                <a:solidFill>
                  <a:schemeClr val="accent1">
                    <a:lumMod val="75000"/>
                  </a:schemeClr>
                </a:solidFill>
              </a:rPr>
              <a:t>Tecnologías para la EE y construcción de capacidades 			en sectores clave</a:t>
            </a:r>
            <a:endParaRPr lang="es-ES" dirty="0"/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Tarea 5:</a:t>
            </a:r>
            <a:r>
              <a:rPr lang="es-ES" sz="2000" dirty="0"/>
              <a:t>	Sistemas de Gestión Energética en sectores industriales prioritarios 			(Redes de Aprendizaje, </a:t>
            </a:r>
            <a:r>
              <a:rPr lang="es-ES" sz="2000" dirty="0" err="1"/>
              <a:t>RdA</a:t>
            </a:r>
            <a:r>
              <a:rPr lang="es-ES" sz="2000" dirty="0"/>
              <a:t>)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Tarea 6: </a:t>
            </a:r>
            <a:r>
              <a:rPr lang="es-ES" sz="2000" dirty="0"/>
              <a:t>	Modelos de financiamiento para proyectos de EE.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Tarea 7:</a:t>
            </a:r>
            <a:r>
              <a:rPr lang="es-ES" sz="2000" dirty="0"/>
              <a:t> 	a- Certificación energética en edificios residenciales, etiqueta.</a:t>
            </a:r>
          </a:p>
          <a:p>
            <a:pPr lvl="0">
              <a:buClr>
                <a:schemeClr val="dk1"/>
              </a:buClr>
              <a:buSzPts val="3600"/>
            </a:pPr>
            <a:r>
              <a:rPr lang="es-ES" sz="2000" dirty="0"/>
              <a:t>		b- Auditorías energéticas en edificios públicos</a:t>
            </a:r>
          </a:p>
          <a:p>
            <a:pPr lvl="0">
              <a:buClr>
                <a:schemeClr val="dk1"/>
              </a:buClr>
              <a:buSzPts val="3600"/>
            </a:pPr>
            <a:r>
              <a:rPr lang="es-ES" sz="2000" dirty="0"/>
              <a:t>		c – EE en el manejo de flotas de transporte</a:t>
            </a:r>
          </a:p>
          <a:p>
            <a:pPr marL="342900" lvl="0" indent="-342900">
              <a:buClr>
                <a:schemeClr val="dk1"/>
              </a:buClr>
              <a:buSzPts val="3600"/>
              <a:buFont typeface="Wingdings" panose="05000000000000000000" pitchFamily="2" charset="2"/>
              <a:buChar char="§"/>
            </a:pPr>
            <a:r>
              <a:rPr lang="es-ES" sz="2400" dirty="0"/>
              <a:t>Tarea 8:</a:t>
            </a:r>
            <a:r>
              <a:rPr lang="es-ES" sz="2000" dirty="0"/>
              <a:t> 	Evento conjunto para búsqueda de socios comerciales (</a:t>
            </a:r>
            <a:r>
              <a:rPr lang="es-ES" sz="2000" dirty="0" err="1"/>
              <a:t>matchmaking</a:t>
            </a:r>
            <a:r>
              <a:rPr lang="es-ES" sz="2000" dirty="0"/>
              <a:t>).</a:t>
            </a:r>
            <a:endParaRPr sz="2000" dirty="0"/>
          </a:p>
        </p:txBody>
      </p:sp>
      <p:pic>
        <p:nvPicPr>
          <p:cNvPr id="106" name="Shape 10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97576" y="5918074"/>
            <a:ext cx="989874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 l="21851" t="8740" r="21509" b="8161"/>
          <a:stretch/>
        </p:blipFill>
        <p:spPr>
          <a:xfrm>
            <a:off x="5796597" y="5856438"/>
            <a:ext cx="598805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27172" y="5978500"/>
            <a:ext cx="1710055" cy="72985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838201" y="5869557"/>
            <a:ext cx="10823916" cy="83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415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838200" y="336096"/>
            <a:ext cx="10515600" cy="1816261"/>
          </a:xfrm>
          <a:prstGeom prst="rect">
            <a:avLst/>
          </a:prstGeom>
          <a:solidFill>
            <a:srgbClr val="2F54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s-ES" sz="1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  <a:t>Proyecto de Cooperación con la UE</a:t>
            </a:r>
            <a:br>
              <a:rPr lang="es-ES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Eficiencia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Energética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3200" dirty="0" err="1">
                <a:solidFill>
                  <a:schemeClr val="bg1"/>
                </a:solidFill>
                <a:latin typeface="Calibri" panose="020F0502020204030204" pitchFamily="34" charset="0"/>
              </a:rPr>
              <a:t>en</a:t>
            </a:r>
            <a:r>
              <a:rPr lang="en-GB" sz="3200" dirty="0">
                <a:solidFill>
                  <a:schemeClr val="bg1"/>
                </a:solidFill>
                <a:latin typeface="Calibri" panose="020F0502020204030204" pitchFamily="34" charset="0"/>
              </a:rPr>
              <a:t> Argentina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703385" y="2261300"/>
            <a:ext cx="10650415" cy="3283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3600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PRESENTACIÓN DEL EQUIPO DE TRABAJO</a:t>
            </a:r>
          </a:p>
          <a:p>
            <a:pPr marL="892175" lvl="0" indent="-709613">
              <a:lnSpc>
                <a:spcPct val="150000"/>
              </a:lnSpc>
              <a:buClr>
                <a:schemeClr val="dk1"/>
              </a:buClr>
              <a:buSzPts val="3600"/>
              <a:buFont typeface="Wingdings" panose="05000000000000000000" pitchFamily="2" charset="2"/>
              <a:buChar char="ü"/>
            </a:pPr>
            <a:r>
              <a:rPr lang="es-ES" sz="2400" b="1">
                <a:solidFill>
                  <a:schemeClr val="accent1">
                    <a:lumMod val="75000"/>
                  </a:schemeClr>
                </a:solidFill>
              </a:rPr>
              <a:t>Moderadora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, Marina </a:t>
            </a:r>
            <a:r>
              <a:rPr lang="es-ES" sz="2400" b="1" dirty="0" err="1">
                <a:solidFill>
                  <a:schemeClr val="accent1">
                    <a:lumMod val="75000"/>
                  </a:schemeClr>
                </a:solidFill>
              </a:rPr>
              <a:t>Assandri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92175" lvl="0" indent="-709613">
              <a:lnSpc>
                <a:spcPct val="150000"/>
              </a:lnSpc>
              <a:buClr>
                <a:schemeClr val="dk1"/>
              </a:buClr>
              <a:buSzPts val="3600"/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Experto de la Red, José Luis Larrégola</a:t>
            </a:r>
          </a:p>
          <a:p>
            <a:pPr marL="892175" lvl="0" indent="-709613">
              <a:lnSpc>
                <a:spcPct val="150000"/>
              </a:lnSpc>
              <a:buClr>
                <a:schemeClr val="dk1"/>
              </a:buClr>
              <a:buSzPts val="3600"/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Técnico Análisis Energético Procesos, Claudio Carpio</a:t>
            </a:r>
          </a:p>
          <a:p>
            <a:pPr marL="892175" lvl="0" indent="-709613">
              <a:lnSpc>
                <a:spcPct val="150000"/>
              </a:lnSpc>
              <a:buClr>
                <a:schemeClr val="dk1"/>
              </a:buClr>
              <a:buSzPts val="3600"/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Técnica Implementadora de ISO 50001, SGEn: Andrea </a:t>
            </a:r>
            <a:r>
              <a:rPr lang="es-ES" sz="2400" b="1" dirty="0" err="1">
                <a:solidFill>
                  <a:schemeClr val="accent1">
                    <a:lumMod val="75000"/>
                  </a:schemeClr>
                </a:solidFill>
              </a:rPr>
              <a:t>Affrachi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892175" lvl="0" indent="-709613">
              <a:lnSpc>
                <a:spcPct val="150000"/>
              </a:lnSpc>
              <a:buClr>
                <a:schemeClr val="dk1"/>
              </a:buClr>
              <a:buSzPts val="3600"/>
              <a:buFont typeface="Wingdings" panose="05000000000000000000" pitchFamily="2" charset="2"/>
              <a:buChar char="ü"/>
            </a:pP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Ignacio Ibáñez, Administrador </a:t>
            </a:r>
          </a:p>
          <a:p>
            <a:pPr marL="892175" lvl="0" indent="-709613">
              <a:lnSpc>
                <a:spcPct val="150000"/>
              </a:lnSpc>
              <a:buClr>
                <a:schemeClr val="dk1"/>
              </a:buClr>
              <a:buSzPts val="3600"/>
              <a:buFont typeface="Wingdings" panose="05000000000000000000" pitchFamily="2" charset="2"/>
              <a:buChar char="ü"/>
            </a:pP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0" algn="ctr">
              <a:buClr>
                <a:schemeClr val="dk1"/>
              </a:buClr>
              <a:buSzPts val="3600"/>
            </a:pPr>
            <a:endParaRPr lang="es-ES" dirty="0"/>
          </a:p>
        </p:txBody>
      </p:sp>
      <p:pic>
        <p:nvPicPr>
          <p:cNvPr id="106" name="Shape 10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97576" y="5918074"/>
            <a:ext cx="989874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 l="21851" t="8740" r="21509" b="8161"/>
          <a:stretch/>
        </p:blipFill>
        <p:spPr>
          <a:xfrm>
            <a:off x="5796597" y="5856438"/>
            <a:ext cx="598805" cy="796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127172" y="5978500"/>
            <a:ext cx="1710055" cy="72985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838201" y="5869557"/>
            <a:ext cx="10823916" cy="83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11183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165</Words>
  <Application>Microsoft Office PowerPoint</Application>
  <PresentationFormat>Panorámica</PresentationFormat>
  <Paragraphs>51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Tema de Office</vt:lpstr>
      <vt:lpstr>Presentación de PowerPoint</vt:lpstr>
      <vt:lpstr>  Proyecto de Cooperación con la UE Eficiencia Energética en Argentina</vt:lpstr>
      <vt:lpstr>  Proyecto de Cooperación con la UE Eficiencia Energética en Argentina</vt:lpstr>
      <vt:lpstr>  Proyecto de Cooperación con la UE Eficiencia Energética en Argentina</vt:lpstr>
      <vt:lpstr>  Proyecto de Cooperación con la UE Eficiencia Energética en Argentina</vt:lpstr>
      <vt:lpstr>  Proyecto de Cooperación con la UE Eficiencia Energética en Argentina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Caprile</dc:creator>
  <cp:lastModifiedBy>albertoc</cp:lastModifiedBy>
  <cp:revision>25</cp:revision>
  <cp:lastPrinted>2018-07-12T20:08:48Z</cp:lastPrinted>
  <dcterms:modified xsi:type="dcterms:W3CDTF">2019-07-15T13:49:31Z</dcterms:modified>
</cp:coreProperties>
</file>