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339" r:id="rId3"/>
    <p:sldId id="340" r:id="rId4"/>
    <p:sldId id="341" r:id="rId5"/>
    <p:sldId id="344" r:id="rId6"/>
    <p:sldId id="343" r:id="rId7"/>
    <p:sldId id="376" r:id="rId8"/>
    <p:sldId id="387" r:id="rId9"/>
    <p:sldId id="386" r:id="rId10"/>
    <p:sldId id="380" r:id="rId11"/>
    <p:sldId id="378" r:id="rId12"/>
    <p:sldId id="379" r:id="rId13"/>
    <p:sldId id="381" r:id="rId14"/>
    <p:sldId id="382" r:id="rId15"/>
    <p:sldId id="384" r:id="rId16"/>
    <p:sldId id="383" r:id="rId17"/>
    <p:sldId id="355" r:id="rId18"/>
    <p:sldId id="356" r:id="rId19"/>
    <p:sldId id="360" r:id="rId20"/>
    <p:sldId id="362" r:id="rId21"/>
    <p:sldId id="363" r:id="rId22"/>
    <p:sldId id="388" r:id="rId23"/>
    <p:sldId id="389" r:id="rId24"/>
    <p:sldId id="390" r:id="rId25"/>
    <p:sldId id="397" r:id="rId26"/>
    <p:sldId id="391" r:id="rId27"/>
    <p:sldId id="396" r:id="rId28"/>
  </p:sldIdLst>
  <p:sldSz cx="12192000" cy="6858000"/>
  <p:notesSz cx="6797675" cy="992822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AD227-78A9-497D-8A01-FCE5F8A47B38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DD73F-AB79-42FE-9B73-96E2C86AB2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867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053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317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021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ts val="1664"/>
              </a:lnSpc>
            </a:pPr>
            <a:fld id="{81D60167-4931-47E6-BA6A-407CBD079E47}" type="slidenum">
              <a:rPr lang="es-AR" smtClean="0"/>
              <a:pPr marL="25400">
                <a:lnSpc>
                  <a:spcPts val="1664"/>
                </a:lnSpc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92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286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410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794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226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67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060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691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661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789A-C80A-4081-800F-6910D1CD056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5943-9455-4551-8034-71923C36D0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295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ios.infoleg.gob.ar/infolegInternet/verNorma.do?id=249306" TargetMode="External"/><Relationship Id="rId2" Type="http://schemas.openxmlformats.org/officeDocument/2006/relationships/hyperlink" Target="http://servicios.infoleg.gob.ar/infolegInternet/verNorma.do?id=23028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servicios.infoleg.gob.ar/infolegInternet/verNorma.do?id=271483" TargetMode="External"/><Relationship Id="rId4" Type="http://schemas.openxmlformats.org/officeDocument/2006/relationships/hyperlink" Target="http://servicios.infoleg.gob.ar/infolegInternet/verNorma.do?id=25990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2727" y="808038"/>
            <a:ext cx="10806545" cy="2387600"/>
          </a:xfrm>
        </p:spPr>
        <p:txBody>
          <a:bodyPr/>
          <a:lstStyle/>
          <a:p>
            <a:r>
              <a:rPr lang="es-AR" b="1" dirty="0" smtClean="0">
                <a:solidFill>
                  <a:schemeClr val="accent1"/>
                </a:solidFill>
              </a:rPr>
              <a:t>Consumo de Biodiesel en Unidades Termoeléctricas del MEM</a:t>
            </a:r>
            <a:endParaRPr lang="es-AR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Mantenimiento de turbinas sin Ã³xido y corrosiÃ³n con anÃ¡lisis quÃ­m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82" y="4620463"/>
            <a:ext cx="3501603" cy="19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tail of Detalle de Ã¡labe de turbinaturbine bl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6" y="4642296"/>
            <a:ext cx="3487856" cy="188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mara De Combustion De Inyeccion Direc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40" y="4620463"/>
            <a:ext cx="2616360" cy="19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nyector Cerca De La Buj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20463"/>
            <a:ext cx="2586182" cy="19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097151" y="6550223"/>
            <a:ext cx="3094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>
                <a:solidFill>
                  <a:schemeClr val="bg1">
                    <a:lumMod val="50000"/>
                  </a:schemeClr>
                </a:solidFill>
              </a:rPr>
              <a:t>sabino@cammesa.com.ar</a:t>
            </a:r>
            <a:endParaRPr lang="es-A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8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74" y="3925453"/>
            <a:ext cx="5300694" cy="287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9" t="-5030" r="-999" b="5030"/>
          <a:stretch/>
        </p:blipFill>
        <p:spPr>
          <a:xfrm>
            <a:off x="6890326" y="-114662"/>
            <a:ext cx="4623687" cy="40401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760363" y="3869314"/>
            <a:ext cx="1431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% Potencia</a:t>
            </a:r>
            <a:endParaRPr lang="es-AR" sz="1200" dirty="0"/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5980499" y="1565608"/>
            <a:ext cx="20966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% Consumo de Combustibles</a:t>
            </a:r>
            <a:endParaRPr lang="es-AR" sz="1200" dirty="0"/>
          </a:p>
        </p:txBody>
      </p:sp>
      <p:pic>
        <p:nvPicPr>
          <p:cNvPr id="6150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4" y="3429000"/>
            <a:ext cx="47492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6"/>
          <p:cNvSpPr/>
          <p:nvPr/>
        </p:nvSpPr>
        <p:spPr>
          <a:xfrm>
            <a:off x="599863" y="337920"/>
            <a:ext cx="4749221" cy="2983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748" y="227102"/>
            <a:ext cx="10515600" cy="428505"/>
          </a:xfrm>
        </p:spPr>
        <p:txBody>
          <a:bodyPr>
            <a:normAutofit fontScale="90000"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Resultados de las consultas a Generadores /Síntesis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770" y="785004"/>
            <a:ext cx="5840083" cy="60729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s-AR" dirty="0" smtClean="0"/>
              <a:t>Sin instalaciones, ni experiencia,  ni personal idóneo.</a:t>
            </a:r>
          </a:p>
          <a:p>
            <a:r>
              <a:rPr lang="es-AR" dirty="0" smtClean="0"/>
              <a:t>Contrato no preveía utilización de biodiesel</a:t>
            </a:r>
          </a:p>
          <a:p>
            <a:r>
              <a:rPr lang="es-AR" dirty="0" smtClean="0"/>
              <a:t>No es posible utilización Biodiesel al 10%</a:t>
            </a:r>
          </a:p>
          <a:p>
            <a:r>
              <a:rPr lang="es-AR" dirty="0"/>
              <a:t>No se previó en la estructura de operaciones.</a:t>
            </a:r>
          </a:p>
          <a:p>
            <a:r>
              <a:rPr lang="es-AR" dirty="0"/>
              <a:t>Necesidad de montaje de laboratorio. </a:t>
            </a:r>
          </a:p>
          <a:p>
            <a:r>
              <a:rPr lang="es-AR" dirty="0"/>
              <a:t>Disponibilidad de aditivos para ajustar desvíos.</a:t>
            </a:r>
          </a:p>
          <a:p>
            <a:r>
              <a:rPr lang="es-AR" dirty="0" smtClean="0"/>
              <a:t>Corte </a:t>
            </a:r>
            <a:r>
              <a:rPr lang="es-AR" dirty="0"/>
              <a:t>máximo indicado pro el fabricante 7% cumpliendo Norma DIN  14214.</a:t>
            </a:r>
          </a:p>
          <a:p>
            <a:r>
              <a:rPr lang="es-AR" dirty="0"/>
              <a:t>Incompatibilidad con elastómeros utilizados, degradación de sellos, juntas y mangueras </a:t>
            </a:r>
            <a:r>
              <a:rPr lang="es-AR" dirty="0">
                <a:sym typeface="Wingdings" panose="05000000000000000000" pitchFamily="2" charset="2"/>
              </a:rPr>
              <a:t> mayor indisponibilidad.</a:t>
            </a:r>
          </a:p>
          <a:p>
            <a:r>
              <a:rPr lang="es-AR" dirty="0">
                <a:sym typeface="Wingdings" panose="05000000000000000000" pitchFamily="2" charset="2"/>
              </a:rPr>
              <a:t>Degradación acelerada de aceite lubricante del motor.</a:t>
            </a:r>
          </a:p>
          <a:p>
            <a:r>
              <a:rPr lang="es-AR" dirty="0">
                <a:sym typeface="Wingdings" panose="05000000000000000000" pitchFamily="2" charset="2"/>
              </a:rPr>
              <a:t>Reducida estabilidad (oxidativa y térmica) (ácido fórmico  ataca componentes internos y derivados de la polimerización  obstruyen filtros, crean sedimentos y 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dirty="0">
                <a:sym typeface="Wingdings" panose="05000000000000000000" pitchFamily="2" charset="2"/>
              </a:rPr>
              <a:t>actúan como adherentes  en partes móviles reduciendo tiempo de servicio de los sistemas de inyección.</a:t>
            </a:r>
          </a:p>
          <a:p>
            <a:r>
              <a:rPr lang="es-AR" dirty="0">
                <a:sym typeface="Wingdings" panose="05000000000000000000" pitchFamily="2" charset="2"/>
              </a:rPr>
              <a:t>Higroscópico  corrosión en sistemas de inyección.</a:t>
            </a:r>
          </a:p>
          <a:p>
            <a:r>
              <a:rPr lang="es-AR" dirty="0">
                <a:sym typeface="Wingdings" panose="05000000000000000000" pitchFamily="2" charset="2"/>
              </a:rPr>
              <a:t>Menor rendimiento (11% menos PCI)</a:t>
            </a:r>
          </a:p>
          <a:p>
            <a:r>
              <a:rPr lang="es-AR" dirty="0">
                <a:sym typeface="Wingdings" panose="05000000000000000000" pitchFamily="2" charset="2"/>
              </a:rPr>
              <a:t>Aumento </a:t>
            </a:r>
            <a:r>
              <a:rPr lang="es-AR" dirty="0" err="1" smtClean="0">
                <a:sym typeface="Wingdings" panose="05000000000000000000" pitchFamily="2" charset="2"/>
              </a:rPr>
              <a:t>Nox</a:t>
            </a:r>
            <a:endParaRPr lang="es-AR" dirty="0" smtClean="0">
              <a:sym typeface="Wingdings" panose="05000000000000000000" pitchFamily="2" charset="2"/>
            </a:endParaRPr>
          </a:p>
          <a:p>
            <a:r>
              <a:rPr lang="es-AR" dirty="0"/>
              <a:t>Acción Disolvente </a:t>
            </a:r>
            <a:r>
              <a:rPr lang="es-AR" dirty="0">
                <a:sym typeface="Wingdings" panose="05000000000000000000" pitchFamily="2" charset="2"/>
              </a:rPr>
              <a:t> Mantenimientos mas frecuentes en tanques</a:t>
            </a:r>
          </a:p>
          <a:p>
            <a:r>
              <a:rPr lang="es-AR" dirty="0">
                <a:sym typeface="Wingdings" panose="05000000000000000000" pitchFamily="2" charset="2"/>
              </a:rPr>
              <a:t>Almacenamiento exclusivo (&gt; 98% de su capacidad)</a:t>
            </a:r>
          </a:p>
          <a:p>
            <a:r>
              <a:rPr lang="es-AR" dirty="0">
                <a:sym typeface="Wingdings" panose="05000000000000000000" pitchFamily="2" charset="2"/>
              </a:rPr>
              <a:t>Sin contacto con Cu, Pb, Bronce y Zn (acelera degradación)</a:t>
            </a:r>
          </a:p>
          <a:p>
            <a:r>
              <a:rPr lang="es-AR" dirty="0">
                <a:sym typeface="Wingdings" panose="05000000000000000000" pitchFamily="2" charset="2"/>
              </a:rPr>
              <a:t>Susceptible a variaciones de temperatura (amplitud térmica)</a:t>
            </a:r>
          </a:p>
          <a:p>
            <a:r>
              <a:rPr lang="es-AR" dirty="0">
                <a:sym typeface="Wingdings" panose="05000000000000000000" pitchFamily="2" charset="2"/>
              </a:rPr>
              <a:t>Necesidad sistema de agitación</a:t>
            </a:r>
          </a:p>
          <a:p>
            <a:r>
              <a:rPr lang="es-AR" dirty="0">
                <a:sym typeface="Wingdings" panose="05000000000000000000" pitchFamily="2" charset="2"/>
              </a:rPr>
              <a:t>Punto de enturbiamiento alto  sistema de calentamiento </a:t>
            </a:r>
            <a:endParaRPr lang="es-AR" dirty="0" smtClean="0">
              <a:sym typeface="Wingdings" panose="05000000000000000000" pitchFamily="2" charset="2"/>
            </a:endParaRPr>
          </a:p>
          <a:p>
            <a:r>
              <a:rPr lang="es-AR" dirty="0"/>
              <a:t>Distribuida III y IV aceptan hasta B20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5960853" y="785004"/>
            <a:ext cx="6231147" cy="6146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En condiciones de recibir hasta B10.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Verificación de calidad antes de la descarga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Verificación ausencia de agua en </a:t>
            </a:r>
            <a:r>
              <a:rPr lang="es-AR" sz="1300" dirty="0" err="1"/>
              <a:t>tks</a:t>
            </a:r>
            <a:r>
              <a:rPr lang="es-AR" sz="1300" dirty="0"/>
              <a:t>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Plazos inferiores a los 8 meses &lt;B20, &lt;4 B100 verificación c/60 días &gt;2m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Almacenamiento 3 a 6°C por encima punto de enturbiamiento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Necesidad de Acondicionador de combustible con antioxidantes y mejoradores de estabilidad de oxidación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Estabilidad a la oxidación &gt; 10 horas (EN 14112)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Crecimiento microbiano del Combustible en el agua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 Requerimiento del fabricante mas exigentes que especificaciones nacionales. 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Índice de Acidez, Metales Grupo I (</a:t>
            </a:r>
            <a:r>
              <a:rPr lang="es-AR" sz="1300" dirty="0" err="1"/>
              <a:t>Na</a:t>
            </a:r>
            <a:r>
              <a:rPr lang="es-AR" sz="1300" dirty="0"/>
              <a:t> y K)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Adecuación de Instalaciones = </a:t>
            </a:r>
            <a:r>
              <a:rPr lang="es-AR" sz="1300" dirty="0" smtClean="0"/>
              <a:t>+ 2,1 </a:t>
            </a:r>
            <a:r>
              <a:rPr lang="es-AR" sz="1300" dirty="0"/>
              <a:t>MM </a:t>
            </a:r>
            <a:r>
              <a:rPr lang="es-AR" sz="1300" dirty="0" err="1"/>
              <a:t>u$s</a:t>
            </a:r>
            <a:endParaRPr lang="es-AR" sz="1300" dirty="0"/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Aumento de Inspecciones adicionales a las de las 2000, 4000 y 8000 horas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Solicitud de ajuste de los valores acordados por contrato debido a mayores costos.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Inyección únicamente en régimen de potencia para evitar retornos a tanque.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Posibilidad de recibir y dosificar hasta 50 m3/día de FAME  en línea.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Reconocimiento de mayores costos</a:t>
            </a:r>
          </a:p>
          <a:p>
            <a:pPr marL="228600" lvl="1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Utilización de consumibles</a:t>
            </a:r>
          </a:p>
          <a:p>
            <a:pPr marL="228600" lvl="1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Personal y Servicios</a:t>
            </a:r>
          </a:p>
          <a:p>
            <a:pPr marL="228600" lvl="1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Mantenimiento</a:t>
            </a:r>
          </a:p>
          <a:p>
            <a:pPr marL="228600" lvl="1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Logística y Control</a:t>
            </a:r>
          </a:p>
          <a:p>
            <a:pPr marL="228600" lvl="1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Administración y Gestión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AR" sz="1300" dirty="0"/>
              <a:t>B10 = incremento de costos operativos = +28% s/Gas </a:t>
            </a:r>
            <a:r>
              <a:rPr lang="es-AR" sz="1300" dirty="0" err="1"/>
              <a:t>Oil</a:t>
            </a:r>
            <a:r>
              <a:rPr lang="es-AR" sz="1300" dirty="0"/>
              <a:t> sin considerar amortización de inversiones</a:t>
            </a:r>
            <a:r>
              <a:rPr lang="es-AR" sz="1300" dirty="0" smtClean="0"/>
              <a:t>.</a:t>
            </a:r>
            <a:endParaRPr lang="es-AR" sz="1300" dirty="0"/>
          </a:p>
        </p:txBody>
      </p:sp>
    </p:spTree>
    <p:extLst>
      <p:ext uri="{BB962C8B-B14F-4D97-AF65-F5344CB8AC3E}">
        <p14:creationId xmlns:p14="http://schemas.microsoft.com/office/powerpoint/2010/main" val="120688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39813"/>
            <a:ext cx="12262750" cy="5425391"/>
          </a:xfrm>
        </p:spPr>
        <p:txBody>
          <a:bodyPr>
            <a:noAutofit/>
          </a:bodyPr>
          <a:lstStyle/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b="1" dirty="0" smtClean="0">
                <a:solidFill>
                  <a:srgbClr val="002060"/>
                </a:solidFill>
              </a:rPr>
              <a:t>Altamente higroscópico 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dirty="0" smtClean="0">
                <a:solidFill>
                  <a:srgbClr val="002060"/>
                </a:solidFill>
              </a:rPr>
              <a:t>El agua acelera la degradación (</a:t>
            </a:r>
            <a:r>
              <a:rPr lang="es-AR" sz="1600" b="1" dirty="0" smtClean="0">
                <a:solidFill>
                  <a:srgbClr val="002060"/>
                </a:solidFill>
              </a:rPr>
              <a:t>hidrólisis de los ésteres </a:t>
            </a:r>
            <a:r>
              <a:rPr lang="es-AR" sz="1600" dirty="0" smtClean="0">
                <a:solidFill>
                  <a:srgbClr val="002060"/>
                </a:solidFill>
              </a:rPr>
              <a:t>produciendo acidez y formación de jabones con el consiguiente taponamiento de filtros.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dirty="0" err="1" smtClean="0">
                <a:solidFill>
                  <a:srgbClr val="002060"/>
                </a:solidFill>
              </a:rPr>
              <a:t>Bío</a:t>
            </a:r>
            <a:r>
              <a:rPr lang="es-AR" sz="1600" dirty="0" smtClean="0">
                <a:solidFill>
                  <a:srgbClr val="002060"/>
                </a:solidFill>
              </a:rPr>
              <a:t> aumenta 100 ppm por cada trasvase.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b="1" dirty="0" smtClean="0">
                <a:solidFill>
                  <a:srgbClr val="002060"/>
                </a:solidFill>
              </a:rPr>
              <a:t>Punto de escurrimiento PE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b="1" dirty="0" smtClean="0">
                <a:solidFill>
                  <a:srgbClr val="002060"/>
                </a:solidFill>
              </a:rPr>
              <a:t>Punto de obturación en frío POF</a:t>
            </a:r>
            <a:r>
              <a:rPr lang="es-AR" sz="1600" dirty="0" smtClean="0">
                <a:solidFill>
                  <a:srgbClr val="002060"/>
                </a:solidFill>
              </a:rPr>
              <a:t>F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dirty="0" err="1" smtClean="0">
                <a:solidFill>
                  <a:srgbClr val="002060"/>
                </a:solidFill>
              </a:rPr>
              <a:t>Perfomance</a:t>
            </a:r>
            <a:r>
              <a:rPr lang="es-AR" sz="1600" dirty="0" smtClean="0">
                <a:solidFill>
                  <a:srgbClr val="002060"/>
                </a:solidFill>
              </a:rPr>
              <a:t> de filtrado a baja temperatura = </a:t>
            </a:r>
            <a:r>
              <a:rPr lang="es-AR" sz="1600" dirty="0" err="1" smtClean="0">
                <a:solidFill>
                  <a:srgbClr val="002060"/>
                </a:solidFill>
              </a:rPr>
              <a:t>Cold</a:t>
            </a:r>
            <a:r>
              <a:rPr lang="es-AR" sz="1600" dirty="0" smtClean="0">
                <a:solidFill>
                  <a:srgbClr val="002060"/>
                </a:solidFill>
              </a:rPr>
              <a:t> </a:t>
            </a:r>
            <a:r>
              <a:rPr lang="es-AR" sz="1600" dirty="0" err="1" smtClean="0">
                <a:solidFill>
                  <a:srgbClr val="002060"/>
                </a:solidFill>
              </a:rPr>
              <a:t>Soak</a:t>
            </a:r>
            <a:r>
              <a:rPr lang="es-AR" sz="1600" dirty="0" smtClean="0">
                <a:solidFill>
                  <a:srgbClr val="002060"/>
                </a:solidFill>
              </a:rPr>
              <a:t> </a:t>
            </a:r>
            <a:r>
              <a:rPr lang="es-AR" sz="1600" dirty="0" err="1" smtClean="0">
                <a:solidFill>
                  <a:srgbClr val="002060"/>
                </a:solidFill>
              </a:rPr>
              <a:t>Filtration</a:t>
            </a:r>
            <a:r>
              <a:rPr lang="es-AR" sz="1600" dirty="0" smtClean="0">
                <a:solidFill>
                  <a:srgbClr val="002060"/>
                </a:solidFill>
              </a:rPr>
              <a:t> Test CFST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dirty="0" smtClean="0">
                <a:solidFill>
                  <a:srgbClr val="002060"/>
                </a:solidFill>
              </a:rPr>
              <a:t>El comportamiento a baja temperatura está determinado por la composición de los ácidos grasos saturados (más saturados=peor comportamiento)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b="1" dirty="0" smtClean="0">
                <a:solidFill>
                  <a:srgbClr val="002060"/>
                </a:solidFill>
              </a:rPr>
              <a:t>Aditivos</a:t>
            </a:r>
            <a:r>
              <a:rPr lang="es-AR" sz="1600" dirty="0" smtClean="0">
                <a:solidFill>
                  <a:srgbClr val="002060"/>
                </a:solidFill>
              </a:rPr>
              <a:t> (Winter </a:t>
            </a:r>
            <a:r>
              <a:rPr lang="es-AR" sz="1600" dirty="0" err="1" smtClean="0">
                <a:solidFill>
                  <a:srgbClr val="002060"/>
                </a:solidFill>
              </a:rPr>
              <a:t>Additives</a:t>
            </a:r>
            <a:r>
              <a:rPr lang="es-AR" sz="1600" dirty="0" smtClean="0">
                <a:solidFill>
                  <a:srgbClr val="002060"/>
                </a:solidFill>
              </a:rPr>
              <a:t>) impiden formación de cristales y deprimen el punto de escurrimiento y el POFF.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dirty="0" smtClean="0">
                <a:solidFill>
                  <a:srgbClr val="002060"/>
                </a:solidFill>
              </a:rPr>
              <a:t>Calefaccionado +6°C por encima Punto de Enturbiamiento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dirty="0" smtClean="0">
                <a:solidFill>
                  <a:srgbClr val="002060"/>
                </a:solidFill>
              </a:rPr>
              <a:t>Se recomienda para reducir impurezas y otros contaminantes  (estero-glucósidos e </a:t>
            </a:r>
            <a:r>
              <a:rPr lang="es-AR" sz="1600" dirty="0" err="1" smtClean="0">
                <a:solidFill>
                  <a:srgbClr val="002060"/>
                </a:solidFill>
              </a:rPr>
              <a:t>insaponificables</a:t>
            </a:r>
            <a:r>
              <a:rPr lang="es-AR" sz="1600" dirty="0" smtClean="0">
                <a:solidFill>
                  <a:srgbClr val="002060"/>
                </a:solidFill>
              </a:rPr>
              <a:t>)= proceso de filtración en frío al final de la etapa de producción antes de almacenamiento, Antes de filtrado enfriado a 10°C y estacionado en tanques por 12 horas.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b="1" dirty="0" smtClean="0">
                <a:solidFill>
                  <a:srgbClr val="002060"/>
                </a:solidFill>
              </a:rPr>
              <a:t>Estabilidad a la Oxidación</a:t>
            </a:r>
            <a:r>
              <a:rPr lang="es-AR" sz="1600" dirty="0" smtClean="0">
                <a:solidFill>
                  <a:srgbClr val="002060"/>
                </a:solidFill>
              </a:rPr>
              <a:t>: es función de la composición de ácidos grasos si está oxidado cuando se dosifica, los sedimentos y gomas solubles precipitan en el </a:t>
            </a:r>
            <a:r>
              <a:rPr lang="es-AR" sz="1600" dirty="0" err="1" smtClean="0">
                <a:solidFill>
                  <a:srgbClr val="002060"/>
                </a:solidFill>
              </a:rPr>
              <a:t>blending</a:t>
            </a:r>
            <a:r>
              <a:rPr lang="es-AR" sz="1600" dirty="0" smtClean="0">
                <a:solidFill>
                  <a:srgbClr val="002060"/>
                </a:solidFill>
              </a:rPr>
              <a:t>.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b="1" dirty="0" smtClean="0">
                <a:solidFill>
                  <a:srgbClr val="002060"/>
                </a:solidFill>
              </a:rPr>
              <a:t>Estabilidad a la acidez</a:t>
            </a:r>
            <a:r>
              <a:rPr lang="es-AR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taponamiento de filtros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Inertización</a:t>
            </a:r>
            <a:r>
              <a:rPr lang="es-AR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con Nitrógeno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s-AR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Alta rotación</a:t>
            </a:r>
            <a:endParaRPr lang="es-AR" sz="16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AR" sz="16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3748" y="227102"/>
            <a:ext cx="10515600" cy="428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4000" dirty="0">
              <a:solidFill>
                <a:srgbClr val="C00000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3748" y="227103"/>
            <a:ext cx="10515600" cy="896618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C00000"/>
                </a:solidFill>
              </a:rPr>
              <a:t>Resultados de las consultas a Generadores /Síntesis</a:t>
            </a:r>
          </a:p>
        </p:txBody>
      </p:sp>
    </p:spTree>
    <p:extLst>
      <p:ext uri="{BB962C8B-B14F-4D97-AF65-F5344CB8AC3E}">
        <p14:creationId xmlns:p14="http://schemas.microsoft.com/office/powerpoint/2010/main" val="174213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0410" y="365125"/>
            <a:ext cx="6065127" cy="1325563"/>
          </a:xfrm>
        </p:spPr>
        <p:txBody>
          <a:bodyPr>
            <a:normAutofit/>
          </a:bodyPr>
          <a:lstStyle/>
          <a:p>
            <a:r>
              <a:rPr lang="es-AR" sz="4000" b="1" dirty="0" smtClean="0">
                <a:solidFill>
                  <a:schemeClr val="accent1"/>
                </a:solidFill>
              </a:rPr>
              <a:t>Res 6/2010 Calidad </a:t>
            </a:r>
            <a:br>
              <a:rPr lang="es-AR" sz="4000" b="1" dirty="0" smtClean="0">
                <a:solidFill>
                  <a:schemeClr val="accent1"/>
                </a:solidFill>
              </a:rPr>
            </a:br>
            <a:r>
              <a:rPr lang="es-AR" sz="3200" b="1" dirty="0" smtClean="0">
                <a:solidFill>
                  <a:schemeClr val="accent1"/>
                </a:solidFill>
              </a:rPr>
              <a:t>4/2/2010</a:t>
            </a:r>
            <a:endParaRPr lang="es-AR" sz="32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http://servicios.infoleg.gob.ar/infolegInternet/anexos/160000-164999/163911/res6-8-2-2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3" y="0"/>
            <a:ext cx="5564788" cy="69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950410" y="1761168"/>
            <a:ext cx="5831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0" i="0" dirty="0" smtClean="0">
                <a:solidFill>
                  <a:schemeClr val="accent1"/>
                </a:solidFill>
                <a:effectLst/>
                <a:latin typeface="Gill Sans"/>
              </a:rPr>
              <a:t>ESPECIFICACIONES DEL BIODIESEL B100 PARA B5</a:t>
            </a: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088831" y="3086102"/>
            <a:ext cx="545910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/>
          <p:cNvSpPr/>
          <p:nvPr/>
        </p:nvSpPr>
        <p:spPr>
          <a:xfrm>
            <a:off x="3759718" y="2819582"/>
            <a:ext cx="545910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/>
          <p:cNvSpPr/>
          <p:nvPr/>
        </p:nvSpPr>
        <p:spPr>
          <a:xfrm>
            <a:off x="3759718" y="4249154"/>
            <a:ext cx="545910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/>
          <p:cNvSpPr/>
          <p:nvPr/>
        </p:nvSpPr>
        <p:spPr>
          <a:xfrm>
            <a:off x="3759718" y="6302544"/>
            <a:ext cx="545910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277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498" y="154520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>
                <a:solidFill>
                  <a:schemeClr val="accent1"/>
                </a:solidFill>
              </a:rPr>
              <a:t>Resolución SE 828/2010 Calidad FAME </a:t>
            </a:r>
            <a:br>
              <a:rPr lang="es-AR" sz="3600" b="1" dirty="0" smtClean="0">
                <a:solidFill>
                  <a:schemeClr val="accent1"/>
                </a:solidFill>
              </a:rPr>
            </a:br>
            <a:r>
              <a:rPr lang="es-AR" sz="2700" b="1" dirty="0" smtClean="0">
                <a:solidFill>
                  <a:schemeClr val="accent1"/>
                </a:solidFill>
              </a:rPr>
              <a:t>10/09/2010</a:t>
            </a:r>
            <a:endParaRPr lang="es-AR" sz="27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servicios.infoleg.gob.ar/infolegInternet/anexos/170000-174999/171944/res828-14-9-2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0" y="918723"/>
            <a:ext cx="6834127" cy="59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5534878" y="3025443"/>
            <a:ext cx="545910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/>
          <p:cNvSpPr/>
          <p:nvPr/>
        </p:nvSpPr>
        <p:spPr>
          <a:xfrm>
            <a:off x="5534878" y="4092243"/>
            <a:ext cx="545910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/>
          <p:cNvSpPr/>
          <p:nvPr/>
        </p:nvSpPr>
        <p:spPr>
          <a:xfrm>
            <a:off x="4786525" y="4303783"/>
            <a:ext cx="545910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/>
          <p:cNvSpPr/>
          <p:nvPr/>
        </p:nvSpPr>
        <p:spPr>
          <a:xfrm>
            <a:off x="5534878" y="4816143"/>
            <a:ext cx="545910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/>
          <p:cNvSpPr/>
          <p:nvPr/>
        </p:nvSpPr>
        <p:spPr>
          <a:xfrm>
            <a:off x="4958258" y="6410503"/>
            <a:ext cx="748354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/>
          <p:cNvSpPr/>
          <p:nvPr/>
        </p:nvSpPr>
        <p:spPr>
          <a:xfrm>
            <a:off x="5116914" y="4481619"/>
            <a:ext cx="589697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|</a:t>
            </a:r>
            <a:endParaRPr lang="es-AR" dirty="0"/>
          </a:p>
        </p:txBody>
      </p:sp>
      <p:sp>
        <p:nvSpPr>
          <p:cNvPr id="5" name="Elipse 4"/>
          <p:cNvSpPr/>
          <p:nvPr/>
        </p:nvSpPr>
        <p:spPr>
          <a:xfrm>
            <a:off x="677867" y="3111435"/>
            <a:ext cx="133350" cy="1395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/>
          <p:cNvSpPr/>
          <p:nvPr/>
        </p:nvSpPr>
        <p:spPr>
          <a:xfrm>
            <a:off x="671526" y="4127908"/>
            <a:ext cx="133350" cy="13951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lipse 12"/>
          <p:cNvSpPr/>
          <p:nvPr/>
        </p:nvSpPr>
        <p:spPr>
          <a:xfrm>
            <a:off x="674209" y="4355720"/>
            <a:ext cx="133350" cy="13951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/>
          <p:cNvSpPr/>
          <p:nvPr/>
        </p:nvSpPr>
        <p:spPr>
          <a:xfrm>
            <a:off x="674209" y="4550047"/>
            <a:ext cx="133350" cy="1395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669934" y="4905232"/>
            <a:ext cx="133350" cy="13951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Elipse 15"/>
          <p:cNvSpPr/>
          <p:nvPr/>
        </p:nvSpPr>
        <p:spPr>
          <a:xfrm>
            <a:off x="669934" y="6478931"/>
            <a:ext cx="133350" cy="1395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Elipse 16"/>
          <p:cNvSpPr/>
          <p:nvPr/>
        </p:nvSpPr>
        <p:spPr>
          <a:xfrm>
            <a:off x="5534878" y="3872533"/>
            <a:ext cx="545910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Elipse 17"/>
          <p:cNvSpPr/>
          <p:nvPr/>
        </p:nvSpPr>
        <p:spPr>
          <a:xfrm>
            <a:off x="677867" y="3878807"/>
            <a:ext cx="133350" cy="1395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Elipse 18"/>
          <p:cNvSpPr/>
          <p:nvPr/>
        </p:nvSpPr>
        <p:spPr>
          <a:xfrm>
            <a:off x="677867" y="5910368"/>
            <a:ext cx="133350" cy="1395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Elipse 19"/>
          <p:cNvSpPr/>
          <p:nvPr/>
        </p:nvSpPr>
        <p:spPr>
          <a:xfrm>
            <a:off x="5595298" y="5841069"/>
            <a:ext cx="545910" cy="276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Elipse 20"/>
          <p:cNvSpPr/>
          <p:nvPr/>
        </p:nvSpPr>
        <p:spPr>
          <a:xfrm>
            <a:off x="669934" y="5127186"/>
            <a:ext cx="133350" cy="1395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/>
          <p:cNvSpPr txBox="1"/>
          <p:nvPr/>
        </p:nvSpPr>
        <p:spPr>
          <a:xfrm>
            <a:off x="7754123" y="4059163"/>
            <a:ext cx="427852" cy="27699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1200" dirty="0" smtClean="0"/>
              <a:t>0,1</a:t>
            </a:r>
            <a:endParaRPr lang="es-AR" sz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7754123" y="4850187"/>
            <a:ext cx="427852" cy="27699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1200" dirty="0" smtClean="0"/>
              <a:t>0,3</a:t>
            </a:r>
            <a:endParaRPr lang="es-AR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754123" y="4303151"/>
            <a:ext cx="427852" cy="27699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1200" dirty="0" smtClean="0"/>
              <a:t>10</a:t>
            </a:r>
            <a:endParaRPr lang="es-AR" sz="1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258520" y="4836487"/>
            <a:ext cx="1447455" cy="276999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1200" dirty="0" smtClean="0"/>
              <a:t>Análisis indicaron 1</a:t>
            </a:r>
            <a:endParaRPr lang="es-AR" sz="1200" dirty="0"/>
          </a:p>
        </p:txBody>
      </p:sp>
      <p:sp>
        <p:nvSpPr>
          <p:cNvPr id="26" name="Elipse 25"/>
          <p:cNvSpPr/>
          <p:nvPr/>
        </p:nvSpPr>
        <p:spPr>
          <a:xfrm>
            <a:off x="669934" y="5506717"/>
            <a:ext cx="133350" cy="1395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Elipse 21"/>
          <p:cNvSpPr/>
          <p:nvPr/>
        </p:nvSpPr>
        <p:spPr>
          <a:xfrm>
            <a:off x="8320160" y="4271377"/>
            <a:ext cx="685800" cy="3484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/>
              <a:t>2,73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54037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a periodica completa actualizada hd archives  4 drawer file cabinet tabla periodica completa pdf espa ol arch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4" y="664710"/>
            <a:ext cx="11516342" cy="647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6952875" y="2958838"/>
            <a:ext cx="526210" cy="5003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/>
          <p:cNvSpPr/>
          <p:nvPr/>
        </p:nvSpPr>
        <p:spPr>
          <a:xfrm>
            <a:off x="1414733" y="2938712"/>
            <a:ext cx="526210" cy="5003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/>
          <p:cNvSpPr/>
          <p:nvPr/>
        </p:nvSpPr>
        <p:spPr>
          <a:xfrm>
            <a:off x="3421812" y="2938711"/>
            <a:ext cx="526210" cy="500332"/>
          </a:xfrm>
          <a:prstGeom prst="ellipse">
            <a:avLst/>
          </a:prstGeom>
          <a:noFill/>
          <a:ln w="571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/>
          <p:cNvSpPr/>
          <p:nvPr/>
        </p:nvSpPr>
        <p:spPr>
          <a:xfrm>
            <a:off x="7950680" y="4103278"/>
            <a:ext cx="526210" cy="5003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/>
          <p:cNvSpPr/>
          <p:nvPr/>
        </p:nvSpPr>
        <p:spPr>
          <a:xfrm>
            <a:off x="5955155" y="2958838"/>
            <a:ext cx="526210" cy="5003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/>
          <p:cNvSpPr/>
          <p:nvPr/>
        </p:nvSpPr>
        <p:spPr>
          <a:xfrm>
            <a:off x="1414733" y="2354990"/>
            <a:ext cx="526210" cy="500332"/>
          </a:xfrm>
          <a:prstGeom prst="ellipse">
            <a:avLst/>
          </a:prstGeom>
          <a:noFill/>
          <a:ln w="571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/>
          <p:cNvSpPr/>
          <p:nvPr/>
        </p:nvSpPr>
        <p:spPr>
          <a:xfrm>
            <a:off x="1922219" y="2958838"/>
            <a:ext cx="526210" cy="5003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/>
          <p:cNvSpPr/>
          <p:nvPr/>
        </p:nvSpPr>
        <p:spPr>
          <a:xfrm>
            <a:off x="8951321" y="2366486"/>
            <a:ext cx="526210" cy="5003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4011283" y="1190426"/>
            <a:ext cx="1802921" cy="1345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1414733" y="5362735"/>
            <a:ext cx="9342407" cy="1345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lipse 12"/>
          <p:cNvSpPr/>
          <p:nvPr/>
        </p:nvSpPr>
        <p:spPr>
          <a:xfrm>
            <a:off x="1916515" y="2353397"/>
            <a:ext cx="526210" cy="50033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2168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750988" y="112144"/>
          <a:ext cx="7752116" cy="6806607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3597390">
                  <a:extLst>
                    <a:ext uri="{9D8B030D-6E8A-4147-A177-3AD203B41FA5}">
                      <a16:colId xmlns:a16="http://schemas.microsoft.com/office/drawing/2014/main" val="1152484954"/>
                    </a:ext>
                  </a:extLst>
                </a:gridCol>
                <a:gridCol w="966129">
                  <a:extLst>
                    <a:ext uri="{9D8B030D-6E8A-4147-A177-3AD203B41FA5}">
                      <a16:colId xmlns:a16="http://schemas.microsoft.com/office/drawing/2014/main" val="1653304670"/>
                    </a:ext>
                  </a:extLst>
                </a:gridCol>
                <a:gridCol w="1359421">
                  <a:extLst>
                    <a:ext uri="{9D8B030D-6E8A-4147-A177-3AD203B41FA5}">
                      <a16:colId xmlns:a16="http://schemas.microsoft.com/office/drawing/2014/main" val="3637931446"/>
                    </a:ext>
                  </a:extLst>
                </a:gridCol>
                <a:gridCol w="914776">
                  <a:extLst>
                    <a:ext uri="{9D8B030D-6E8A-4147-A177-3AD203B41FA5}">
                      <a16:colId xmlns:a16="http://schemas.microsoft.com/office/drawing/2014/main" val="229104541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41018023"/>
                    </a:ext>
                  </a:extLst>
                </a:gridCol>
              </a:tblGrid>
              <a:tr h="14543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Especificación de Calidad </a:t>
                      </a:r>
                      <a:r>
                        <a:rPr lang="es-AR" sz="16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GO </a:t>
                      </a:r>
                      <a:r>
                        <a:rPr lang="es-AR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1500 </a:t>
                      </a:r>
                      <a:r>
                        <a:rPr lang="es-AR" sz="16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ppm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702240"/>
                  </a:ext>
                </a:extLst>
              </a:tr>
              <a:tr h="122163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620830"/>
                  </a:ext>
                </a:extLst>
              </a:tr>
              <a:tr h="12216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Parámetro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Unidades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Método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MIN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MAX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863356"/>
                  </a:ext>
                </a:extLst>
              </a:tr>
              <a:tr h="11634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Aspect : ( Test temperature  : 20°C (  October to  April) y 15°C ( May to a September)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D-4176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Clear and </a:t>
                      </a:r>
                      <a:r>
                        <a:rPr lang="es-AR" sz="1100" u="none" strike="noStrike" dirty="0" smtClean="0">
                          <a:effectLst/>
                        </a:rPr>
                        <a:t/>
                      </a:r>
                      <a:br>
                        <a:rPr lang="es-AR" sz="1100" u="none" strike="noStrike" dirty="0" smtClean="0">
                          <a:effectLst/>
                        </a:rPr>
                      </a:br>
                      <a:r>
                        <a:rPr lang="es-AR" sz="1100" u="none" strike="noStrike" dirty="0" smtClean="0">
                          <a:effectLst/>
                        </a:rPr>
                        <a:t>Bright—Pass 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267452"/>
                  </a:ext>
                </a:extLst>
              </a:tr>
              <a:tr h="11634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095282"/>
                  </a:ext>
                </a:extLst>
              </a:tr>
              <a:tr h="11634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Haze rating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D-4176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1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733578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Flash Point 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°C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D-93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55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84641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Pour Point 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°C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D-97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-6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76255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Cinematic Viscosity @ 40°C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 err="1">
                          <a:effectLst/>
                        </a:rPr>
                        <a:t>cSt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D-445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2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3,9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560516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Micro carbon recidue (on 10% destilation )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% </a:t>
                      </a:r>
                      <a:r>
                        <a:rPr lang="es-AR" sz="1100" u="none" strike="noStrike" dirty="0" err="1">
                          <a:effectLst/>
                        </a:rPr>
                        <a:t>weight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D-189 / D-4530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0,150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51591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Water content (Karl Fischer Titration)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% </a:t>
                      </a:r>
                      <a:r>
                        <a:rPr lang="es-AR" sz="1100" u="none" strike="noStrike" dirty="0" err="1">
                          <a:effectLst/>
                        </a:rPr>
                        <a:t>weight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D-6304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0,020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487020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Water and sediments 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% </a:t>
                      </a:r>
                      <a:r>
                        <a:rPr lang="es-AR" sz="1100" u="none" strike="noStrike" dirty="0" err="1">
                          <a:effectLst/>
                        </a:rPr>
                        <a:t>weight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D-2709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0,05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328322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Ash 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ppm weight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D-482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50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41230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 dirty="0" err="1">
                          <a:effectLst/>
                        </a:rPr>
                        <a:t>Density</a:t>
                      </a:r>
                      <a:r>
                        <a:rPr lang="es-AR" sz="1100" u="none" strike="noStrike" dirty="0">
                          <a:effectLst/>
                        </a:rPr>
                        <a:t> 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kg/l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D-4052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0,8200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0,8650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251433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Heat of combustion, calorific value, net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kcal/kg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D-4868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10150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98527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Sodium + Potassium - (Na + K)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ppm </a:t>
                      </a:r>
                      <a:r>
                        <a:rPr lang="es-AR" sz="1100" u="none" strike="noStrike" dirty="0" err="1">
                          <a:effectLst/>
                        </a:rPr>
                        <a:t>weight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D-7111 / D-3605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0,3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690925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Vanadium  - (V)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ppm weight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D-7111 / D-3605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0,5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48863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Lead - (Pb)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ppm weight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D-7111 / D-3605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0,2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058089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Vanadium + Plomo - (V + Pb)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ppm weight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D-7111 / D-3605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0,5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080570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Zinc (Zn)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ppm weight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D-7111 / D-3605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0,2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37651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Vanadium + Zinc + Lead + Nickel - (V + Zn + Pb + Ni)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ppm weight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D-7111 / D-3605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1,0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084062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Calcium - (Ca)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ppm weight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D-7111 / D-3605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2,0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562724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Nickel - (Ni)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ppm </a:t>
                      </a:r>
                      <a:r>
                        <a:rPr lang="es-AR" sz="1100" u="none" strike="noStrike" dirty="0" err="1">
                          <a:effectLst/>
                        </a:rPr>
                        <a:t>weight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D-7111 / D-3605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0,2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217617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Sulphur 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ppm </a:t>
                      </a:r>
                      <a:r>
                        <a:rPr lang="es-AR" sz="1100" u="none" strike="noStrike" dirty="0" err="1">
                          <a:effectLst/>
                        </a:rPr>
                        <a:t>weight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D-4294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1500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95778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Particulate contamination, membrane 5 microns abs filter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mg/l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D-6217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471280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Particulate contamination, membrane 0,8 microns abs filter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mg/l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D-6217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15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370135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Colour 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#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D-1500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1,5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051354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Destilation 10% vol recovered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°C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D-86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235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553611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 dirty="0" err="1">
                          <a:effectLst/>
                        </a:rPr>
                        <a:t>Destilation</a:t>
                      </a:r>
                      <a:r>
                        <a:rPr lang="es-AR" sz="1100" u="none" strike="noStrike" dirty="0">
                          <a:effectLst/>
                        </a:rPr>
                        <a:t> 50% </a:t>
                      </a:r>
                      <a:r>
                        <a:rPr lang="es-AR" sz="1100" u="none" strike="noStrike" dirty="0" err="1">
                          <a:effectLst/>
                        </a:rPr>
                        <a:t>vol</a:t>
                      </a:r>
                      <a:r>
                        <a:rPr lang="es-AR" sz="1100" u="none" strike="noStrike" dirty="0">
                          <a:effectLst/>
                        </a:rPr>
                        <a:t> </a:t>
                      </a:r>
                      <a:r>
                        <a:rPr lang="es-AR" sz="1100" u="none" strike="noStrike" dirty="0" err="1">
                          <a:effectLst/>
                        </a:rPr>
                        <a:t>recovered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°C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D-86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300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92489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Destilation 90% vol recovered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°C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D-86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360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85093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Oxidation Stability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mg/100ml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D-2274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1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274383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Sediment by extraction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% </a:t>
                      </a:r>
                      <a:r>
                        <a:rPr lang="es-AR" sz="1100" u="none" strike="noStrike" dirty="0" err="1">
                          <a:effectLst/>
                        </a:rPr>
                        <a:t>weight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D-473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0.02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64451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Neutralisation number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mg KOH/g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D-974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0,500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382433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Copper corrosion, 3 hour at 50° 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ASTM D-130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>
                          <a:effectLst/>
                        </a:rPr>
                        <a:t> 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1 B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148203"/>
                  </a:ext>
                </a:extLst>
              </a:tr>
              <a:tr h="11634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>
                          <a:effectLst/>
                        </a:rPr>
                        <a:t>Calculated cetane Index 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ASTM D-976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>
                          <a:effectLst/>
                        </a:rPr>
                        <a:t>50,0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079925"/>
                  </a:ext>
                </a:extLst>
              </a:tr>
              <a:tr h="12216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u="none" strike="noStrike" dirty="0" err="1">
                          <a:effectLst/>
                        </a:rPr>
                        <a:t>Aromatics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% </a:t>
                      </a:r>
                      <a:r>
                        <a:rPr lang="es-AR" sz="1100" u="none" strike="noStrike" dirty="0" err="1">
                          <a:effectLst/>
                        </a:rPr>
                        <a:t>vol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ASTM D-1319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u="none" strike="noStrike" dirty="0">
                          <a:effectLst/>
                        </a:rPr>
                        <a:t>30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5931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8617789" y="2950234"/>
            <a:ext cx="885315" cy="17080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2018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182" y="0"/>
            <a:ext cx="10515600" cy="1200727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accent6">
                    <a:lumMod val="75000"/>
                  </a:schemeClr>
                </a:solidFill>
              </a:rPr>
              <a:t>Res SE 95/2013 </a:t>
            </a:r>
            <a:br>
              <a:rPr lang="es-AR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</a:rPr>
              <a:t>22/03/2013</a:t>
            </a:r>
            <a:endParaRPr lang="es-A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58984" y="1681017"/>
          <a:ext cx="8457113" cy="50798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04209">
                  <a:extLst>
                    <a:ext uri="{9D8B030D-6E8A-4147-A177-3AD203B41FA5}">
                      <a16:colId xmlns:a16="http://schemas.microsoft.com/office/drawing/2014/main" val="2290926496"/>
                    </a:ext>
                  </a:extLst>
                </a:gridCol>
                <a:gridCol w="1213226">
                  <a:extLst>
                    <a:ext uri="{9D8B030D-6E8A-4147-A177-3AD203B41FA5}">
                      <a16:colId xmlns:a16="http://schemas.microsoft.com/office/drawing/2014/main" val="3545808849"/>
                    </a:ext>
                  </a:extLst>
                </a:gridCol>
                <a:gridCol w="1213226">
                  <a:extLst>
                    <a:ext uri="{9D8B030D-6E8A-4147-A177-3AD203B41FA5}">
                      <a16:colId xmlns:a16="http://schemas.microsoft.com/office/drawing/2014/main" val="372723147"/>
                    </a:ext>
                  </a:extLst>
                </a:gridCol>
                <a:gridCol w="1213226">
                  <a:extLst>
                    <a:ext uri="{9D8B030D-6E8A-4147-A177-3AD203B41FA5}">
                      <a16:colId xmlns:a16="http://schemas.microsoft.com/office/drawing/2014/main" val="4103808813"/>
                    </a:ext>
                  </a:extLst>
                </a:gridCol>
                <a:gridCol w="1213226">
                  <a:extLst>
                    <a:ext uri="{9D8B030D-6E8A-4147-A177-3AD203B41FA5}">
                      <a16:colId xmlns:a16="http://schemas.microsoft.com/office/drawing/2014/main" val="3737045138"/>
                    </a:ext>
                  </a:extLst>
                </a:gridCol>
              </a:tblGrid>
              <a:tr h="175394">
                <a:tc rowSpan="3">
                  <a:txBody>
                    <a:bodyPr/>
                    <a:lstStyle/>
                    <a:p>
                      <a:pPr algn="ctr"/>
                      <a:r>
                        <a:rPr lang="es-AR" sz="1050" dirty="0">
                          <a:effectLst/>
                        </a:rPr>
                        <a:t>CLASIFICACIÓN</a:t>
                      </a:r>
                      <a:endParaRPr lang="es-AR" sz="10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Gas Natural GN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Líquidos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Carbón Mineral CM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694811717"/>
                  </a:ext>
                </a:extLst>
              </a:tr>
              <a:tr h="32460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Hidrocarburos FO/GO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Biocombustible BD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559069"/>
                  </a:ext>
                </a:extLst>
              </a:tr>
              <a:tr h="17539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$/MWh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$/MWh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$/MWh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$/MWh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4166858059"/>
                  </a:ext>
                </a:extLst>
              </a:tr>
              <a:tr h="261776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Unidades TG con Potencia (P) = 50 MW (Chica)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46,3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81,1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154,3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--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121677345"/>
                  </a:ext>
                </a:extLst>
              </a:tr>
              <a:tr h="261776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Unidades TG con Potencia (P) &gt; 50 MW (Grande)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46,3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81,1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 dirty="0">
                          <a:effectLst/>
                        </a:rPr>
                        <a:t>154,3</a:t>
                      </a:r>
                      <a:endParaRPr lang="es-AR" sz="10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--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2079908240"/>
                  </a:ext>
                </a:extLst>
              </a:tr>
              <a:tr h="261776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Unidades TV con Potencia (P) = 100 MW (Chica)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46,3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81,1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154,3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139,0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245344399"/>
                  </a:ext>
                </a:extLst>
              </a:tr>
              <a:tr h="261776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Unidades TV con Potencia (P) &gt; 100 MW (Grande)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46,3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81,1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154,3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139,0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717772381"/>
                  </a:ext>
                </a:extLst>
              </a:tr>
              <a:tr h="261776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Unidades CC con Potencia (P) = 150 MW (Chica)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46,3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81,1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154,3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--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10933394"/>
                  </a:ext>
                </a:extLst>
              </a:tr>
              <a:tr h="261776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Unidades CC con Potencia (P) &gt; 150 MW (Grande)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46,3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81,1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154,3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--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599273552"/>
                  </a:ext>
                </a:extLst>
              </a:tr>
              <a:tr h="324609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Unidades Hl con Potencia (P) = 50 MW (Renovable)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36,7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248576601"/>
                  </a:ext>
                </a:extLst>
              </a:tr>
              <a:tr h="340309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Unidades Hl con Potencia (P) entre 50 MW y = 120 MW (Chica)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36,7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3910265279"/>
                  </a:ext>
                </a:extLst>
              </a:tr>
              <a:tr h="340309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Unidades Hl con Potencia (P) entre 120 MW y = 300 MW (Media)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36,7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2380919983"/>
                  </a:ext>
                </a:extLst>
              </a:tr>
              <a:tr h="188992">
                <a:tc>
                  <a:txBody>
                    <a:bodyPr/>
                    <a:lstStyle/>
                    <a:p>
                      <a:pPr algn="just"/>
                      <a:r>
                        <a:rPr lang="es-AR" sz="1050" dirty="0">
                          <a:effectLst/>
                        </a:rPr>
                        <a:t>Unidades Hl con Potencia (P) &gt; 300 MW (Grande)</a:t>
                      </a:r>
                      <a:endParaRPr lang="es-AR" sz="10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36,7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2501234449"/>
                  </a:ext>
                </a:extLst>
              </a:tr>
              <a:tr h="183243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Motores Combustión interna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74,1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111,2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148,3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--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3956012883"/>
                  </a:ext>
                </a:extLst>
              </a:tr>
              <a:tr h="324609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Central Eólica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112,0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1872881276"/>
                  </a:ext>
                </a:extLst>
              </a:tr>
              <a:tr h="324609">
                <a:tc>
                  <a:txBody>
                    <a:bodyPr/>
                    <a:lstStyle/>
                    <a:p>
                      <a:pPr algn="just"/>
                      <a:r>
                        <a:rPr lang="es-AR" sz="1050">
                          <a:effectLst/>
                        </a:rPr>
                        <a:t>Central Solar Fotovoltaica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126,0</a:t>
                      </a: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073" marR="28073" marT="14037" marB="14037" anchor="ctr"/>
                </a:tc>
                <a:extLst>
                  <a:ext uri="{0D108BD9-81ED-4DB2-BD59-A6C34878D82A}">
                    <a16:rowId xmlns:a16="http://schemas.microsoft.com/office/drawing/2014/main" val="1288942861"/>
                  </a:ext>
                </a:extLst>
              </a:tr>
              <a:tr h="473824">
                <a:tc>
                  <a:txBody>
                    <a:bodyPr/>
                    <a:lstStyle/>
                    <a:p>
                      <a:pPr algn="just"/>
                      <a:r>
                        <a:rPr lang="es-AR" sz="1050" dirty="0">
                          <a:effectLst/>
                        </a:rPr>
                        <a:t>Central a Biomasa/Biogás - Residuos Sólidos Urbanos</a:t>
                      </a:r>
                      <a:endParaRPr lang="es-AR" sz="1050" b="0" i="0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>Ídem térmico por tecnología y escala para Gas Natural</a:t>
                      </a:r>
                      <a:endParaRPr lang="es-AR" sz="1050" b="0" i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 b="0" i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>
                          <a:effectLst/>
                        </a:rPr>
                        <a:t/>
                      </a:r>
                      <a:br>
                        <a:rPr lang="es-AR" sz="1050">
                          <a:effectLst/>
                        </a:rPr>
                      </a:br>
                      <a:endParaRPr lang="es-AR" sz="1050" b="0" i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28073" marR="28073" marT="14037" marB="14037" anchor="ctr"/>
                </a:tc>
                <a:tc>
                  <a:txBody>
                    <a:bodyPr/>
                    <a:lstStyle/>
                    <a:p>
                      <a:endParaRPr lang="es-AR" sz="1050" dirty="0"/>
                    </a:p>
                  </a:txBody>
                  <a:tcPr marL="28073" marR="28073" marT="14037" marB="14037"/>
                </a:tc>
                <a:extLst>
                  <a:ext uri="{0D108BD9-81ED-4DB2-BD59-A6C34878D82A}">
                    <a16:rowId xmlns:a16="http://schemas.microsoft.com/office/drawing/2014/main" val="2939024944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61137" y="446931"/>
            <a:ext cx="300181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  22/03/2013 =    5,12 $/</a:t>
            </a:r>
            <a:r>
              <a:rPr lang="es-AR" dirty="0" err="1" smtClean="0">
                <a:solidFill>
                  <a:schemeClr val="accent6">
                    <a:lumMod val="75000"/>
                  </a:schemeClr>
                </a:solidFill>
              </a:rPr>
              <a:t>u$s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3181" y="1002397"/>
            <a:ext cx="8647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0" i="0" dirty="0" smtClean="0">
                <a:solidFill>
                  <a:srgbClr val="000000"/>
                </a:solidFill>
                <a:effectLst/>
                <a:latin typeface="Gill Sans"/>
              </a:rPr>
              <a:t>Remuneración de costos variables (no combustibles)</a:t>
            </a:r>
            <a:endParaRPr lang="es-AR" dirty="0"/>
          </a:p>
        </p:txBody>
      </p:sp>
      <p:sp>
        <p:nvSpPr>
          <p:cNvPr id="7" name="Elipse 6"/>
          <p:cNvSpPr/>
          <p:nvPr/>
        </p:nvSpPr>
        <p:spPr>
          <a:xfrm>
            <a:off x="9714346" y="2930236"/>
            <a:ext cx="2225964" cy="7573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30 </a:t>
            </a:r>
            <a:r>
              <a:rPr lang="es-AR" dirty="0" err="1" smtClean="0">
                <a:solidFill>
                  <a:schemeClr val="accent6">
                    <a:lumMod val="75000"/>
                  </a:schemeClr>
                </a:solidFill>
              </a:rPr>
              <a:t>u$s</a:t>
            </a: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s-AR" dirty="0" err="1" smtClean="0">
                <a:solidFill>
                  <a:schemeClr val="accent6">
                    <a:lumMod val="75000"/>
                  </a:schemeClr>
                </a:solidFill>
              </a:rPr>
              <a:t>MWh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ector recto de flecha 8"/>
          <p:cNvCxnSpPr>
            <a:stCxn id="7" idx="2"/>
          </p:cNvCxnSpPr>
          <p:nvPr/>
        </p:nvCxnSpPr>
        <p:spPr>
          <a:xfrm flipH="1">
            <a:off x="8007928" y="3308927"/>
            <a:ext cx="1706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6899563" y="2374126"/>
            <a:ext cx="1117600" cy="16529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50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84696" y="2347634"/>
          <a:ext cx="8798212" cy="21329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14897">
                  <a:extLst>
                    <a:ext uri="{9D8B030D-6E8A-4147-A177-3AD203B41FA5}">
                      <a16:colId xmlns:a16="http://schemas.microsoft.com/office/drawing/2014/main" val="338708718"/>
                    </a:ext>
                  </a:extLst>
                </a:gridCol>
                <a:gridCol w="1077733">
                  <a:extLst>
                    <a:ext uri="{9D8B030D-6E8A-4147-A177-3AD203B41FA5}">
                      <a16:colId xmlns:a16="http://schemas.microsoft.com/office/drawing/2014/main" val="311605091"/>
                    </a:ext>
                  </a:extLst>
                </a:gridCol>
                <a:gridCol w="4405582">
                  <a:extLst>
                    <a:ext uri="{9D8B030D-6E8A-4147-A177-3AD203B41FA5}">
                      <a16:colId xmlns:a16="http://schemas.microsoft.com/office/drawing/2014/main" val="846611933"/>
                    </a:ext>
                  </a:extLst>
                </a:gridCol>
              </a:tblGrid>
              <a:tr h="263877">
                <a:tc>
                  <a:txBody>
                    <a:bodyPr/>
                    <a:lstStyle/>
                    <a:p>
                      <a:pPr algn="l" fontAlgn="base"/>
                      <a:endParaRPr lang="es-AR" sz="1050" b="1" dirty="0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>
                          <a:effectLst/>
                        </a:rPr>
                        <a:t>Fecha Publicación</a:t>
                      </a:r>
                      <a:endParaRPr lang="es-AR" sz="1050" b="1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>
                          <a:effectLst/>
                        </a:rPr>
                        <a:t>Descripción</a:t>
                      </a:r>
                      <a:endParaRPr lang="es-AR" sz="1050" b="1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extLst>
                  <a:ext uri="{0D108BD9-81ED-4DB2-BD59-A6C34878D82A}">
                    <a16:rowId xmlns:a16="http://schemas.microsoft.com/office/drawing/2014/main" val="1956287416"/>
                  </a:ext>
                </a:extLst>
              </a:tr>
              <a:tr h="343515"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 u="none" strike="noStrike" dirty="0">
                          <a:effectLst/>
                          <a:hlinkClick r:id="rId2"/>
                        </a:rPr>
                        <a:t>Resolución  529/2014</a:t>
                      </a:r>
                      <a:r>
                        <a:rPr lang="es-AR" sz="1050" dirty="0">
                          <a:effectLst/>
                        </a:rPr>
                        <a:t> SECRETARIA DE ENERGIA</a:t>
                      </a:r>
                      <a:br>
                        <a:rPr lang="es-AR" sz="1050" dirty="0">
                          <a:effectLst/>
                        </a:rPr>
                      </a:br>
                      <a:endParaRPr lang="es-AR" sz="1050" b="0" dirty="0"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>
                          <a:effectLst/>
                        </a:rPr>
                        <a:t>23-may-2014</a:t>
                      </a:r>
                      <a:endParaRPr lang="es-AR" sz="1050" b="0"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>
                          <a:effectLst/>
                        </a:rPr>
                        <a:t>ENERGIA ELECTRICA </a:t>
                      </a:r>
                      <a:br>
                        <a:rPr lang="es-AR" sz="1050">
                          <a:effectLst/>
                        </a:rPr>
                      </a:br>
                      <a:r>
                        <a:rPr lang="es-AR" sz="1050">
                          <a:effectLst/>
                        </a:rPr>
                        <a:t>RESOLUCION 95/2013 - MODIFICACION</a:t>
                      </a:r>
                      <a:endParaRPr lang="es-AR" sz="1050" b="0"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extLst>
                  <a:ext uri="{0D108BD9-81ED-4DB2-BD59-A6C34878D82A}">
                    <a16:rowId xmlns:a16="http://schemas.microsoft.com/office/drawing/2014/main" val="3023365940"/>
                  </a:ext>
                </a:extLst>
              </a:tr>
              <a:tr h="104603">
                <a:tc gridSpan="3">
                  <a:txBody>
                    <a:bodyPr/>
                    <a:lstStyle/>
                    <a:p>
                      <a:pPr algn="l" fontAlgn="base"/>
                      <a:endParaRPr lang="es-AR" sz="1050" b="0" dirty="0"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409845"/>
                  </a:ext>
                </a:extLst>
              </a:tr>
              <a:tr h="502789"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 u="none" strike="noStrike">
                          <a:effectLst/>
                          <a:hlinkClick r:id="rId3"/>
                        </a:rPr>
                        <a:t>Resolución  482/2015</a:t>
                      </a:r>
                      <a:r>
                        <a:rPr lang="es-AR" sz="1050">
                          <a:effectLst/>
                        </a:rPr>
                        <a:t> SECRETARIA DE ENERGIA</a:t>
                      </a:r>
                      <a:br>
                        <a:rPr lang="es-AR" sz="1050">
                          <a:effectLst/>
                        </a:rPr>
                      </a:br>
                      <a:endParaRPr lang="es-AR" sz="1050" b="0"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 dirty="0">
                          <a:effectLst/>
                        </a:rPr>
                        <a:t>17-jul-2015</a:t>
                      </a:r>
                      <a:endParaRPr lang="es-AR" sz="1050" b="0" dirty="0"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 dirty="0">
                          <a:effectLst/>
                        </a:rPr>
                        <a:t>MINISTERIO DE PLANIFICACION FEDERAL, INVERSION PUBLICA Y SERVICIOS </a:t>
                      </a:r>
                      <a:br>
                        <a:rPr lang="es-AR" sz="1050" dirty="0">
                          <a:effectLst/>
                        </a:rPr>
                      </a:br>
                      <a:r>
                        <a:rPr lang="es-AR" sz="1050" dirty="0">
                          <a:effectLst/>
                        </a:rPr>
                        <a:t>RESOLUCION N° 529/14 - MODIFICACION</a:t>
                      </a:r>
                      <a:endParaRPr lang="es-AR" sz="1050" b="0" dirty="0"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extLst>
                  <a:ext uri="{0D108BD9-81ED-4DB2-BD59-A6C34878D82A}">
                    <a16:rowId xmlns:a16="http://schemas.microsoft.com/office/drawing/2014/main" val="4236328384"/>
                  </a:ext>
                </a:extLst>
              </a:tr>
              <a:tr h="423152"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 u="none" strike="noStrike" dirty="0">
                          <a:effectLst/>
                          <a:hlinkClick r:id="rId4"/>
                        </a:rPr>
                        <a:t>Resolución  22/2016</a:t>
                      </a:r>
                      <a:r>
                        <a:rPr lang="es-AR" sz="1050" dirty="0">
                          <a:effectLst/>
                        </a:rPr>
                        <a:t> SECRETARIA DE ENERGIA ELECTRICA</a:t>
                      </a:r>
                      <a:br>
                        <a:rPr lang="es-AR" sz="1050" dirty="0">
                          <a:effectLst/>
                        </a:rPr>
                      </a:br>
                      <a:endParaRPr lang="es-AR" sz="1050" b="0" dirty="0"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>
                          <a:effectLst/>
                        </a:rPr>
                        <a:t>31-mar-2016</a:t>
                      </a:r>
                      <a:endParaRPr lang="es-AR" sz="1050" b="0"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>
                          <a:effectLst/>
                        </a:rPr>
                        <a:t>MINISTERIO DE ENERGIA Y MINERIA </a:t>
                      </a:r>
                      <a:br>
                        <a:rPr lang="es-AR" sz="1050">
                          <a:effectLst/>
                        </a:rPr>
                      </a:br>
                      <a:r>
                        <a:rPr lang="es-AR" sz="1050">
                          <a:effectLst/>
                        </a:rPr>
                        <a:t>RESOLUCION 482/2015 - MODIFICACION</a:t>
                      </a:r>
                      <a:endParaRPr lang="es-AR" sz="1050" b="0">
                        <a:effectLst/>
                        <a:latin typeface="inherit"/>
                      </a:endParaRPr>
                    </a:p>
                  </a:txBody>
                  <a:tcPr marL="11944" marR="11944" marT="11944" marB="11944" anchor="ctr"/>
                </a:tc>
                <a:extLst>
                  <a:ext uri="{0D108BD9-81ED-4DB2-BD59-A6C34878D82A}">
                    <a16:rowId xmlns:a16="http://schemas.microsoft.com/office/drawing/2014/main" val="279918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 u="none" strike="noStrike" dirty="0">
                          <a:effectLst/>
                          <a:hlinkClick r:id="rId5"/>
                        </a:rPr>
                        <a:t>Resolución E 19/2017</a:t>
                      </a:r>
                      <a:r>
                        <a:rPr lang="es-AR" sz="1050" dirty="0">
                          <a:effectLst/>
                        </a:rPr>
                        <a:t> SECRETARIA DE ENERGIA ELECTRICA</a:t>
                      </a:r>
                      <a:br>
                        <a:rPr lang="es-AR" sz="1050" dirty="0">
                          <a:effectLst/>
                        </a:rPr>
                      </a:br>
                      <a:endParaRPr lang="es-AR" sz="1050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 dirty="0">
                          <a:effectLst/>
                        </a:rPr>
                        <a:t>02-feb-2017</a:t>
                      </a:r>
                      <a:endParaRPr lang="es-AR" sz="1050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AR" sz="1050" dirty="0">
                          <a:effectLst/>
                        </a:rPr>
                        <a:t>MERCADO ELECTRICO MAYORISTA </a:t>
                      </a:r>
                      <a:br>
                        <a:rPr lang="es-AR" sz="1050" dirty="0">
                          <a:effectLst/>
                        </a:rPr>
                      </a:br>
                      <a:r>
                        <a:rPr lang="es-AR" sz="1050" dirty="0">
                          <a:effectLst/>
                        </a:rPr>
                        <a:t>AGENTE GENERADOR, COGENERADOR Y AUTOGENERADOR</a:t>
                      </a:r>
                      <a:endParaRPr lang="es-AR" sz="1050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64738733"/>
                  </a:ext>
                </a:extLst>
              </a:tr>
            </a:tbl>
          </a:graphicData>
        </a:graphic>
      </p:graphicFrame>
      <p:sp>
        <p:nvSpPr>
          <p:cNvPr id="5" name="AutoShape 1" descr="http://www.infoleg.gob.ar/imagenes/transpa.gif"/>
          <p:cNvSpPr>
            <a:spLocks noChangeAspect="1" noChangeArrowheads="1"/>
          </p:cNvSpPr>
          <p:nvPr/>
        </p:nvSpPr>
        <p:spPr bwMode="auto">
          <a:xfrm>
            <a:off x="3681846" y="36717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2" descr="http://www.infoleg.gob.ar/imagenes/transpa.gif"/>
          <p:cNvSpPr>
            <a:spLocks noChangeAspect="1" noChangeArrowheads="1"/>
          </p:cNvSpPr>
          <p:nvPr/>
        </p:nvSpPr>
        <p:spPr bwMode="auto">
          <a:xfrm>
            <a:off x="3681846" y="36717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3" descr="http://www.infoleg.gob.ar/imagenes/transpa.gif"/>
          <p:cNvSpPr>
            <a:spLocks noChangeAspect="1" noChangeArrowheads="1"/>
          </p:cNvSpPr>
          <p:nvPr/>
        </p:nvSpPr>
        <p:spPr bwMode="auto">
          <a:xfrm>
            <a:off x="3681846" y="36717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AutoShape 4" descr="http://www.infoleg.gob.ar/imagenes/transpa.gif"/>
          <p:cNvSpPr>
            <a:spLocks noChangeAspect="1" noChangeArrowheads="1"/>
          </p:cNvSpPr>
          <p:nvPr/>
        </p:nvSpPr>
        <p:spPr bwMode="auto">
          <a:xfrm>
            <a:off x="3681846" y="36717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AutoShape 5" descr="http://www.infoleg.gob.ar/imagenes/transpa.gif"/>
          <p:cNvSpPr>
            <a:spLocks noChangeAspect="1" noChangeArrowheads="1"/>
          </p:cNvSpPr>
          <p:nvPr/>
        </p:nvSpPr>
        <p:spPr bwMode="auto">
          <a:xfrm>
            <a:off x="3681846" y="36717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AutoShape 6" descr="http://www.infoleg.gob.ar/imagenes/transpa.gif"/>
          <p:cNvSpPr>
            <a:spLocks noChangeAspect="1" noChangeArrowheads="1"/>
          </p:cNvSpPr>
          <p:nvPr/>
        </p:nvSpPr>
        <p:spPr bwMode="auto">
          <a:xfrm>
            <a:off x="3681846" y="36717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AutoShape 7" descr="http://www.infoleg.gob.ar/imagenes/transpa.gif"/>
          <p:cNvSpPr>
            <a:spLocks noChangeAspect="1" noChangeArrowheads="1"/>
          </p:cNvSpPr>
          <p:nvPr/>
        </p:nvSpPr>
        <p:spPr bwMode="auto">
          <a:xfrm>
            <a:off x="3681846" y="36717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AutoShape 8" descr="http://www.infoleg.gob.ar/imagenes/transpa.gif"/>
          <p:cNvSpPr>
            <a:spLocks noChangeAspect="1" noChangeArrowheads="1"/>
          </p:cNvSpPr>
          <p:nvPr/>
        </p:nvSpPr>
        <p:spPr bwMode="auto">
          <a:xfrm>
            <a:off x="3681846" y="36717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t="44718"/>
          <a:stretch/>
        </p:blipFill>
        <p:spPr>
          <a:xfrm>
            <a:off x="8010229" y="5329382"/>
            <a:ext cx="3664556" cy="130232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b="77832"/>
          <a:stretch/>
        </p:blipFill>
        <p:spPr>
          <a:xfrm>
            <a:off x="8010229" y="4807160"/>
            <a:ext cx="3664556" cy="522222"/>
          </a:xfrm>
          <a:prstGeom prst="rect">
            <a:avLst/>
          </a:prstGeom>
        </p:spPr>
      </p:pic>
      <p:cxnSp>
        <p:nvCxnSpPr>
          <p:cNvPr id="18" name="Conector recto de flecha 17"/>
          <p:cNvCxnSpPr/>
          <p:nvPr/>
        </p:nvCxnSpPr>
        <p:spPr>
          <a:xfrm>
            <a:off x="2336800" y="4227770"/>
            <a:ext cx="5985164" cy="110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a 18"/>
          <p:cNvGraphicFramePr>
            <a:graphicFrameLocks noGrp="1"/>
          </p:cNvGraphicFramePr>
          <p:nvPr>
            <p:extLst/>
          </p:nvPr>
        </p:nvGraphicFramePr>
        <p:xfrm>
          <a:off x="6216073" y="28190"/>
          <a:ext cx="5779582" cy="19928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63421">
                  <a:extLst>
                    <a:ext uri="{9D8B030D-6E8A-4147-A177-3AD203B41FA5}">
                      <a16:colId xmlns:a16="http://schemas.microsoft.com/office/drawing/2014/main" val="2367486923"/>
                    </a:ext>
                  </a:extLst>
                </a:gridCol>
                <a:gridCol w="742855">
                  <a:extLst>
                    <a:ext uri="{9D8B030D-6E8A-4147-A177-3AD203B41FA5}">
                      <a16:colId xmlns:a16="http://schemas.microsoft.com/office/drawing/2014/main" val="1674129614"/>
                    </a:ext>
                  </a:extLst>
                </a:gridCol>
                <a:gridCol w="891102">
                  <a:extLst>
                    <a:ext uri="{9D8B030D-6E8A-4147-A177-3AD203B41FA5}">
                      <a16:colId xmlns:a16="http://schemas.microsoft.com/office/drawing/2014/main" val="2930875497"/>
                    </a:ext>
                  </a:extLst>
                </a:gridCol>
                <a:gridCol w="891102">
                  <a:extLst>
                    <a:ext uri="{9D8B030D-6E8A-4147-A177-3AD203B41FA5}">
                      <a16:colId xmlns:a16="http://schemas.microsoft.com/office/drawing/2014/main" val="3772570191"/>
                    </a:ext>
                  </a:extLst>
                </a:gridCol>
                <a:gridCol w="891102">
                  <a:extLst>
                    <a:ext uri="{9D8B030D-6E8A-4147-A177-3AD203B41FA5}">
                      <a16:colId xmlns:a16="http://schemas.microsoft.com/office/drawing/2014/main" val="2740171548"/>
                    </a:ext>
                  </a:extLst>
                </a:gridCol>
              </a:tblGrid>
              <a:tr h="282896">
                <a:tc rowSpan="3">
                  <a:txBody>
                    <a:bodyPr/>
                    <a:lstStyle/>
                    <a:p>
                      <a:endParaRPr lang="es-AR" sz="700" dirty="0"/>
                    </a:p>
                  </a:txBody>
                  <a:tcPr marL="27598" marR="27598" marT="13799" marB="13799"/>
                </a:tc>
                <a:tc gridSpan="4">
                  <a:txBody>
                    <a:bodyPr/>
                    <a:lstStyle/>
                    <a:p>
                      <a:endParaRPr lang="es-AR" dirty="0"/>
                    </a:p>
                  </a:txBody>
                  <a:tcPr marL="27598" marR="27598" marT="13799" marB="13799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 marL="27598" marR="27598" marT="13799" marB="13799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27598" marR="27598" marT="13799" marB="13799"/>
                </a:tc>
                <a:extLst>
                  <a:ext uri="{0D108BD9-81ED-4DB2-BD59-A6C34878D82A}">
                    <a16:rowId xmlns:a16="http://schemas.microsoft.com/office/drawing/2014/main" val="3505104910"/>
                  </a:ext>
                </a:extLst>
              </a:tr>
              <a:tr h="35375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COSTOS VARIABLES CLASIFICACION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 dirty="0">
                          <a:effectLst/>
                        </a:rPr>
                        <a:t/>
                      </a:r>
                      <a:br>
                        <a:rPr lang="es-AR" sz="700" dirty="0">
                          <a:effectLst/>
                        </a:rPr>
                      </a:br>
                      <a:endParaRPr lang="es-AR" sz="7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Líquidos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/>
                      </a:r>
                      <a:br>
                        <a:rPr lang="es-AR" sz="700">
                          <a:effectLst/>
                        </a:rPr>
                      </a:b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extLst>
                  <a:ext uri="{0D108BD9-81ED-4DB2-BD59-A6C34878D82A}">
                    <a16:rowId xmlns:a16="http://schemas.microsoft.com/office/drawing/2014/main" val="3014300557"/>
                  </a:ext>
                </a:extLst>
              </a:tr>
              <a:tr h="15383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Gas Natural GN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Hidrocarburos FO/GO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Biocombustible BD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Carbón Mineral CM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extLst>
                  <a:ext uri="{0D108BD9-81ED-4DB2-BD59-A6C34878D82A}">
                    <a16:rowId xmlns:a16="http://schemas.microsoft.com/office/drawing/2014/main" val="3637600429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 dirty="0">
                          <a:effectLst/>
                        </a:rPr>
                        <a:t>$/</a:t>
                      </a:r>
                      <a:r>
                        <a:rPr lang="es-AR" sz="700" dirty="0" err="1">
                          <a:effectLst/>
                        </a:rPr>
                        <a:t>MWh</a:t>
                      </a:r>
                      <a:endParaRPr lang="es-AR" sz="7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$/MWh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$/MWh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$/MWh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endParaRPr lang="es-AR" sz="700"/>
                    </a:p>
                  </a:txBody>
                  <a:tcPr marL="27598" marR="27598" marT="13799" marB="13799"/>
                </a:tc>
                <a:extLst>
                  <a:ext uri="{0D108BD9-81ED-4DB2-BD59-A6C34878D82A}">
                    <a16:rowId xmlns:a16="http://schemas.microsoft.com/office/drawing/2014/main" val="2729404477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Unidades TG con Potencia (P) &lt; 50 MW (Chica)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26,8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46,9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89,2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--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extLst>
                  <a:ext uri="{0D108BD9-81ED-4DB2-BD59-A6C34878D82A}">
                    <a16:rowId xmlns:a16="http://schemas.microsoft.com/office/drawing/2014/main" val="577191464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Unidades TG con Potencia (P) &gt; 50 MW (Grande)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26,8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46,9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89,2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--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extLst>
                  <a:ext uri="{0D108BD9-81ED-4DB2-BD59-A6C34878D82A}">
                    <a16:rowId xmlns:a16="http://schemas.microsoft.com/office/drawing/2014/main" val="1699447259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 dirty="0">
                          <a:effectLst/>
                        </a:rPr>
                        <a:t>Unidades TV con Potencia (P) &lt; 100 MW (Chica)</a:t>
                      </a:r>
                      <a:endParaRPr lang="es-AR" sz="7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26,8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46,9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89,2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80,4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extLst>
                  <a:ext uri="{0D108BD9-81ED-4DB2-BD59-A6C34878D82A}">
                    <a16:rowId xmlns:a16="http://schemas.microsoft.com/office/drawing/2014/main" val="582027389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Unidades TV con Potencia (P) &gt; 100 MW (Grande)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26,8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46,9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89,2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80,4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extLst>
                  <a:ext uri="{0D108BD9-81ED-4DB2-BD59-A6C34878D82A}">
                    <a16:rowId xmlns:a16="http://schemas.microsoft.com/office/drawing/2014/main" val="2576312112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Unidades CC con Potencia (P) &lt; 150 MW (Chica)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26,8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46,9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89,2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--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extLst>
                  <a:ext uri="{0D108BD9-81ED-4DB2-BD59-A6C34878D82A}">
                    <a16:rowId xmlns:a16="http://schemas.microsoft.com/office/drawing/2014/main" val="3595473295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 dirty="0">
                          <a:effectLst/>
                        </a:rPr>
                        <a:t>Unidades CC con Potencia (P) &gt; 150 MW (Grande)</a:t>
                      </a:r>
                      <a:endParaRPr lang="es-AR" sz="7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26,8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46,9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>
                          <a:effectLst/>
                        </a:rPr>
                        <a:t>89,2</a:t>
                      </a:r>
                      <a:endParaRPr lang="es-AR" sz="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700" dirty="0">
                          <a:effectLst/>
                        </a:rPr>
                        <a:t>--</a:t>
                      </a:r>
                      <a:endParaRPr lang="es-AR" sz="7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598" marR="27598" marT="28748" marB="28748"/>
                </a:tc>
                <a:extLst>
                  <a:ext uri="{0D108BD9-81ED-4DB2-BD59-A6C34878D82A}">
                    <a16:rowId xmlns:a16="http://schemas.microsoft.com/office/drawing/2014/main" val="823524420"/>
                  </a:ext>
                </a:extLst>
              </a:tr>
            </a:tbl>
          </a:graphicData>
        </a:graphic>
      </p:graphicFrame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963480" y="-128456"/>
            <a:ext cx="213130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AR" alt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AR" alt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877636" y="363986"/>
            <a:ext cx="125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accent6">
                    <a:lumMod val="75000"/>
                  </a:schemeClr>
                </a:solidFill>
              </a:rPr>
              <a:t>(8,10 $/</a:t>
            </a:r>
            <a:r>
              <a:rPr lang="es-AR" sz="1400" dirty="0" err="1" smtClean="0">
                <a:solidFill>
                  <a:schemeClr val="accent6">
                    <a:lumMod val="75000"/>
                  </a:schemeClr>
                </a:solidFill>
              </a:rPr>
              <a:t>u$s</a:t>
            </a:r>
            <a:r>
              <a:rPr lang="es-AR" sz="1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A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0732653" y="844457"/>
            <a:ext cx="1459347" cy="3102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s-AR" sz="1100" dirty="0" err="1" smtClean="0">
                <a:solidFill>
                  <a:schemeClr val="accent6">
                    <a:lumMod val="75000"/>
                  </a:schemeClr>
                </a:solidFill>
              </a:rPr>
              <a:t>u$s</a:t>
            </a:r>
            <a:r>
              <a:rPr lang="es-AR" sz="1100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s-AR" sz="1100" dirty="0" err="1" smtClean="0">
                <a:solidFill>
                  <a:schemeClr val="accent6">
                    <a:lumMod val="75000"/>
                  </a:schemeClr>
                </a:solidFill>
              </a:rPr>
              <a:t>MWh</a:t>
            </a:r>
            <a:endParaRPr lang="es-AR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2290618" y="779937"/>
            <a:ext cx="3925455" cy="1990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28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24" y="647643"/>
            <a:ext cx="10516511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4504599" y="598131"/>
            <a:ext cx="7560840" cy="5498189"/>
            <a:chOff x="755576" y="770659"/>
            <a:chExt cx="7560840" cy="5498189"/>
          </a:xfrm>
        </p:grpSpPr>
        <p:sp>
          <p:nvSpPr>
            <p:cNvPr id="4" name="object 4"/>
            <p:cNvSpPr/>
            <p:nvPr/>
          </p:nvSpPr>
          <p:spPr>
            <a:xfrm>
              <a:off x="1744398" y="770659"/>
              <a:ext cx="5976664" cy="5498189"/>
            </a:xfrm>
            <a:prstGeom prst="rect">
              <a:avLst/>
            </a:prstGeom>
            <a:blipFill>
              <a:blip r:embed="rId2" cstate="print"/>
              <a:srcRect/>
              <a:stretch>
                <a:fillRect t="1" b="-4711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834950" y="2036157"/>
              <a:ext cx="1377010" cy="229022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13447" rIns="0" bIns="0" rtlCol="0">
              <a:spAutoFit/>
            </a:bodyPr>
            <a:lstStyle/>
            <a:p>
              <a:pPr marL="177062">
                <a:spcBef>
                  <a:spcPts val="106"/>
                </a:spcBef>
              </a:pPr>
              <a:r>
                <a:rPr sz="1400" b="1" spc="40" dirty="0">
                  <a:solidFill>
                    <a:schemeClr val="accent5"/>
                  </a:solidFill>
                  <a:cs typeface="Times New Roman"/>
                </a:rPr>
                <a:t>TRANSPORTE</a:t>
              </a:r>
              <a:r>
                <a:rPr lang="es-AR" sz="1400" b="1" spc="40" dirty="0">
                  <a:solidFill>
                    <a:schemeClr val="accent5"/>
                  </a:solidFill>
                  <a:cs typeface="Times New Roman"/>
                </a:rPr>
                <a:t>      </a:t>
              </a:r>
              <a:endParaRPr sz="1400" b="1" dirty="0">
                <a:solidFill>
                  <a:schemeClr val="accent5"/>
                </a:solidFill>
                <a:cs typeface="Times New Roman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341513" y="1841113"/>
              <a:ext cx="1211195" cy="22675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1206" rIns="0" bIns="0" rtlCol="0">
              <a:spAutoFit/>
            </a:bodyPr>
            <a:lstStyle/>
            <a:p>
              <a:pPr marL="11206" algn="ctr">
                <a:spcBef>
                  <a:spcPts val="88"/>
                </a:spcBef>
              </a:pPr>
              <a:r>
                <a:rPr sz="1400" b="1" spc="57" dirty="0">
                  <a:solidFill>
                    <a:schemeClr val="accent5"/>
                  </a:solidFill>
                  <a:cs typeface="Times New Roman"/>
                </a:rPr>
                <a:t>GE</a:t>
              </a:r>
              <a:r>
                <a:rPr sz="1400" b="1" spc="-9" dirty="0">
                  <a:solidFill>
                    <a:schemeClr val="accent5"/>
                  </a:solidFill>
                  <a:cs typeface="Times New Roman"/>
                </a:rPr>
                <a:t>N</a:t>
              </a:r>
              <a:r>
                <a:rPr sz="1400" b="1" spc="57" dirty="0">
                  <a:solidFill>
                    <a:schemeClr val="accent5"/>
                  </a:solidFill>
                  <a:cs typeface="Times New Roman"/>
                </a:rPr>
                <a:t>E</a:t>
              </a:r>
              <a:r>
                <a:rPr sz="1400" b="1" spc="53" dirty="0">
                  <a:solidFill>
                    <a:schemeClr val="accent5"/>
                  </a:solidFill>
                  <a:cs typeface="Times New Roman"/>
                </a:rPr>
                <a:t>R</a:t>
              </a:r>
              <a:r>
                <a:rPr sz="1400" b="1" spc="-9" dirty="0">
                  <a:solidFill>
                    <a:schemeClr val="accent5"/>
                  </a:solidFill>
                  <a:cs typeface="Times New Roman"/>
                </a:rPr>
                <a:t>A</a:t>
              </a:r>
              <a:r>
                <a:rPr sz="1400" b="1" spc="53" dirty="0">
                  <a:solidFill>
                    <a:schemeClr val="accent5"/>
                  </a:solidFill>
                  <a:cs typeface="Times New Roman"/>
                </a:rPr>
                <a:t>C</a:t>
              </a:r>
              <a:r>
                <a:rPr sz="1400" b="1" spc="-62" dirty="0">
                  <a:solidFill>
                    <a:schemeClr val="accent5"/>
                  </a:solidFill>
                  <a:cs typeface="Times New Roman"/>
                </a:rPr>
                <a:t>I</a:t>
              </a:r>
              <a:r>
                <a:rPr sz="1400" b="1" spc="57" dirty="0">
                  <a:solidFill>
                    <a:schemeClr val="accent5"/>
                  </a:solidFill>
                  <a:cs typeface="Times New Roman"/>
                </a:rPr>
                <a:t>O</a:t>
              </a:r>
              <a:r>
                <a:rPr sz="1400" b="1" spc="-4" dirty="0">
                  <a:solidFill>
                    <a:schemeClr val="accent5"/>
                  </a:solidFill>
                  <a:cs typeface="Times New Roman"/>
                </a:rPr>
                <a:t>N</a:t>
              </a:r>
              <a:endParaRPr sz="1400" b="1" dirty="0">
                <a:solidFill>
                  <a:schemeClr val="accent5"/>
                </a:solidFill>
                <a:cs typeface="Times New Roman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755576" y="4371150"/>
              <a:ext cx="988822" cy="442203"/>
            </a:xfrm>
            <a:prstGeom prst="rect">
              <a:avLst/>
            </a:prstGeom>
          </p:spPr>
          <p:txBody>
            <a:bodyPr vert="horz" wrap="square" lIns="0" tIns="11206" rIns="0" bIns="0" rtlCol="0">
              <a:spAutoFit/>
            </a:bodyPr>
            <a:lstStyle/>
            <a:p>
              <a:pPr marL="11206" marR="4483" algn="ctr">
                <a:spcBef>
                  <a:spcPts val="88"/>
                </a:spcBef>
              </a:pPr>
              <a:r>
                <a:rPr sz="1400" b="1" spc="35" dirty="0">
                  <a:solidFill>
                    <a:schemeClr val="accent5"/>
                  </a:solidFill>
                  <a:cs typeface="Times New Roman"/>
                </a:rPr>
                <a:t>GRANDES  </a:t>
              </a:r>
              <a:r>
                <a:rPr sz="1400" b="1" spc="-9" dirty="0">
                  <a:solidFill>
                    <a:schemeClr val="accent5"/>
                  </a:solidFill>
                  <a:cs typeface="Times New Roman"/>
                </a:rPr>
                <a:t>U</a:t>
              </a:r>
              <a:r>
                <a:rPr sz="1400" b="1" spc="115" dirty="0">
                  <a:solidFill>
                    <a:schemeClr val="accent5"/>
                  </a:solidFill>
                  <a:cs typeface="Times New Roman"/>
                </a:rPr>
                <a:t>S</a:t>
              </a:r>
              <a:r>
                <a:rPr sz="1400" b="1" spc="-9" dirty="0">
                  <a:solidFill>
                    <a:schemeClr val="accent5"/>
                  </a:solidFill>
                  <a:cs typeface="Times New Roman"/>
                </a:rPr>
                <a:t>UA</a:t>
              </a:r>
              <a:r>
                <a:rPr sz="1400" b="1" spc="53" dirty="0">
                  <a:solidFill>
                    <a:schemeClr val="accent5"/>
                  </a:solidFill>
                  <a:cs typeface="Times New Roman"/>
                </a:rPr>
                <a:t>R</a:t>
              </a:r>
              <a:r>
                <a:rPr sz="1400" b="1" spc="-62" dirty="0">
                  <a:solidFill>
                    <a:schemeClr val="accent5"/>
                  </a:solidFill>
                  <a:cs typeface="Times New Roman"/>
                </a:rPr>
                <a:t>I</a:t>
              </a:r>
              <a:r>
                <a:rPr sz="1400" b="1" spc="57" dirty="0">
                  <a:solidFill>
                    <a:schemeClr val="accent5"/>
                  </a:solidFill>
                  <a:cs typeface="Times New Roman"/>
                </a:rPr>
                <a:t>O</a:t>
              </a:r>
              <a:r>
                <a:rPr sz="1400" b="1" spc="115" dirty="0">
                  <a:solidFill>
                    <a:schemeClr val="accent5"/>
                  </a:solidFill>
                  <a:cs typeface="Times New Roman"/>
                </a:rPr>
                <a:t>S</a:t>
              </a:r>
              <a:endParaRPr sz="1400" b="1" dirty="0">
                <a:solidFill>
                  <a:schemeClr val="accent5"/>
                </a:solidFill>
                <a:cs typeface="Times New Roman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7020272" y="5526213"/>
              <a:ext cx="1296144" cy="442203"/>
            </a:xfrm>
            <a:prstGeom prst="rect">
              <a:avLst/>
            </a:prstGeom>
          </p:spPr>
          <p:txBody>
            <a:bodyPr vert="horz" wrap="square" lIns="0" tIns="11206" rIns="0" bIns="0" rtlCol="0">
              <a:spAutoFit/>
            </a:bodyPr>
            <a:lstStyle/>
            <a:p>
              <a:pPr marL="11206" marR="4483" indent="172019" algn="ctr">
                <a:spcBef>
                  <a:spcPts val="88"/>
                </a:spcBef>
              </a:pPr>
              <a:r>
                <a:rPr sz="1400" b="1" spc="31" dirty="0">
                  <a:solidFill>
                    <a:schemeClr val="accent5"/>
                  </a:solidFill>
                  <a:cs typeface="Times New Roman"/>
                </a:rPr>
                <a:t>USUARIOS  </a:t>
              </a:r>
              <a:r>
                <a:rPr sz="1400" b="1" spc="53" dirty="0">
                  <a:solidFill>
                    <a:schemeClr val="accent5"/>
                  </a:solidFill>
                  <a:cs typeface="Times New Roman"/>
                </a:rPr>
                <a:t>R</a:t>
              </a:r>
              <a:r>
                <a:rPr sz="1400" b="1" spc="57" dirty="0">
                  <a:solidFill>
                    <a:schemeClr val="accent5"/>
                  </a:solidFill>
                  <a:cs typeface="Times New Roman"/>
                </a:rPr>
                <a:t>E</a:t>
              </a:r>
              <a:r>
                <a:rPr sz="1400" b="1" spc="115" dirty="0">
                  <a:solidFill>
                    <a:schemeClr val="accent5"/>
                  </a:solidFill>
                  <a:cs typeface="Times New Roman"/>
                </a:rPr>
                <a:t>S</a:t>
              </a:r>
              <a:r>
                <a:rPr sz="1400" b="1" spc="-62" dirty="0">
                  <a:solidFill>
                    <a:schemeClr val="accent5"/>
                  </a:solidFill>
                  <a:cs typeface="Times New Roman"/>
                </a:rPr>
                <a:t>I</a:t>
              </a:r>
              <a:r>
                <a:rPr sz="1400" b="1" spc="-9" dirty="0">
                  <a:solidFill>
                    <a:schemeClr val="accent5"/>
                  </a:solidFill>
                  <a:cs typeface="Times New Roman"/>
                </a:rPr>
                <a:t>D</a:t>
              </a:r>
              <a:r>
                <a:rPr sz="1400" b="1" spc="57" dirty="0">
                  <a:solidFill>
                    <a:schemeClr val="accent5"/>
                  </a:solidFill>
                  <a:cs typeface="Times New Roman"/>
                </a:rPr>
                <a:t>E</a:t>
              </a:r>
              <a:r>
                <a:rPr sz="1400" b="1" spc="-9" dirty="0">
                  <a:solidFill>
                    <a:schemeClr val="accent5"/>
                  </a:solidFill>
                  <a:cs typeface="Times New Roman"/>
                </a:rPr>
                <a:t>N</a:t>
              </a:r>
              <a:r>
                <a:rPr sz="1400" b="1" spc="53" dirty="0">
                  <a:solidFill>
                    <a:schemeClr val="accent5"/>
                  </a:solidFill>
                  <a:cs typeface="Times New Roman"/>
                </a:rPr>
                <a:t>C</a:t>
              </a:r>
              <a:r>
                <a:rPr sz="1400" b="1" spc="-62" dirty="0">
                  <a:solidFill>
                    <a:schemeClr val="accent5"/>
                  </a:solidFill>
                  <a:cs typeface="Times New Roman"/>
                </a:rPr>
                <a:t>I</a:t>
              </a:r>
              <a:r>
                <a:rPr sz="1400" b="1" spc="-9" dirty="0">
                  <a:solidFill>
                    <a:schemeClr val="accent5"/>
                  </a:solidFill>
                  <a:cs typeface="Times New Roman"/>
                </a:rPr>
                <a:t>A</a:t>
              </a:r>
              <a:r>
                <a:rPr sz="1400" b="1" spc="-4" dirty="0">
                  <a:solidFill>
                    <a:schemeClr val="accent5"/>
                  </a:solidFill>
                  <a:cs typeface="Times New Roman"/>
                </a:rPr>
                <a:t>L</a:t>
              </a:r>
              <a:r>
                <a:rPr sz="1400" b="1" spc="57" dirty="0">
                  <a:solidFill>
                    <a:schemeClr val="accent5"/>
                  </a:solidFill>
                  <a:cs typeface="Times New Roman"/>
                </a:rPr>
                <a:t>E</a:t>
              </a:r>
              <a:r>
                <a:rPr sz="1400" b="1" spc="115" dirty="0">
                  <a:solidFill>
                    <a:schemeClr val="accent5"/>
                  </a:solidFill>
                  <a:cs typeface="Times New Roman"/>
                </a:rPr>
                <a:t>S</a:t>
              </a:r>
              <a:endParaRPr sz="1400" b="1" dirty="0">
                <a:solidFill>
                  <a:schemeClr val="accent5"/>
                </a:solidFill>
                <a:cs typeface="Times New Roman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850736" y="3500438"/>
              <a:ext cx="2073192" cy="418596"/>
            </a:xfrm>
            <a:custGeom>
              <a:avLst/>
              <a:gdLst/>
              <a:ahLst/>
              <a:cxnLst/>
              <a:rect l="l" t="t" r="r" b="b"/>
              <a:pathLst>
                <a:path w="2013585" h="195579">
                  <a:moveTo>
                    <a:pt x="2013204" y="195072"/>
                  </a:moveTo>
                  <a:lnTo>
                    <a:pt x="0" y="195072"/>
                  </a:lnTo>
                  <a:lnTo>
                    <a:pt x="0" y="0"/>
                  </a:lnTo>
                  <a:lnTo>
                    <a:pt x="2013204" y="0"/>
                  </a:lnTo>
                  <a:lnTo>
                    <a:pt x="2013204" y="195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 b="1">
                <a:solidFill>
                  <a:schemeClr val="accent5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628818" y="1537131"/>
              <a:ext cx="1303222" cy="238437"/>
            </a:xfrm>
            <a:custGeom>
              <a:avLst/>
              <a:gdLst/>
              <a:ahLst/>
              <a:cxnLst/>
              <a:rect l="l" t="t" r="r" b="b"/>
              <a:pathLst>
                <a:path w="2013585" h="195579">
                  <a:moveTo>
                    <a:pt x="2013204" y="195072"/>
                  </a:moveTo>
                  <a:lnTo>
                    <a:pt x="0" y="195072"/>
                  </a:lnTo>
                  <a:lnTo>
                    <a:pt x="0" y="0"/>
                  </a:lnTo>
                  <a:lnTo>
                    <a:pt x="2013204" y="0"/>
                  </a:lnTo>
                  <a:lnTo>
                    <a:pt x="2013204" y="195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 b="1">
                <a:solidFill>
                  <a:schemeClr val="accent5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816979" y="2854367"/>
              <a:ext cx="980619" cy="318807"/>
            </a:xfrm>
            <a:custGeom>
              <a:avLst/>
              <a:gdLst/>
              <a:ahLst/>
              <a:cxnLst/>
              <a:rect l="l" t="t" r="r" b="b"/>
              <a:pathLst>
                <a:path w="2013584" h="361314">
                  <a:moveTo>
                    <a:pt x="2013204" y="361188"/>
                  </a:moveTo>
                  <a:lnTo>
                    <a:pt x="0" y="361188"/>
                  </a:lnTo>
                  <a:lnTo>
                    <a:pt x="0" y="0"/>
                  </a:lnTo>
                  <a:lnTo>
                    <a:pt x="2013204" y="0"/>
                  </a:lnTo>
                  <a:lnTo>
                    <a:pt x="2013204" y="361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 b="1">
                <a:solidFill>
                  <a:schemeClr val="accent5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496696" y="1801906"/>
              <a:ext cx="742390" cy="184337"/>
            </a:xfrm>
            <a:custGeom>
              <a:avLst/>
              <a:gdLst/>
              <a:ahLst/>
              <a:cxnLst/>
              <a:rect l="l" t="t" r="r" b="b"/>
              <a:pathLst>
                <a:path w="841375" h="208914">
                  <a:moveTo>
                    <a:pt x="841248" y="208788"/>
                  </a:moveTo>
                  <a:lnTo>
                    <a:pt x="0" y="208788"/>
                  </a:lnTo>
                  <a:lnTo>
                    <a:pt x="0" y="0"/>
                  </a:lnTo>
                  <a:lnTo>
                    <a:pt x="841248" y="0"/>
                  </a:lnTo>
                  <a:lnTo>
                    <a:pt x="841248" y="208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 b="1"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6878" y="2772783"/>
              <a:ext cx="109257" cy="134471"/>
            </a:xfrm>
            <a:custGeom>
              <a:avLst/>
              <a:gdLst/>
              <a:ahLst/>
              <a:cxnLst/>
              <a:rect l="l" t="t" r="r" b="b"/>
              <a:pathLst>
                <a:path w="123825" h="152400">
                  <a:moveTo>
                    <a:pt x="0" y="152400"/>
                  </a:moveTo>
                  <a:lnTo>
                    <a:pt x="123444" y="152400"/>
                  </a:lnTo>
                  <a:lnTo>
                    <a:pt x="123444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 b="1">
                <a:solidFill>
                  <a:schemeClr val="accent5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749924" y="2774129"/>
              <a:ext cx="507066" cy="211231"/>
            </a:xfrm>
            <a:custGeom>
              <a:avLst/>
              <a:gdLst/>
              <a:ahLst/>
              <a:cxnLst/>
              <a:rect l="l" t="t" r="r" b="b"/>
              <a:pathLst>
                <a:path w="574675" h="239395">
                  <a:moveTo>
                    <a:pt x="0" y="0"/>
                  </a:moveTo>
                  <a:lnTo>
                    <a:pt x="574548" y="0"/>
                  </a:lnTo>
                  <a:lnTo>
                    <a:pt x="574548" y="239268"/>
                  </a:lnTo>
                  <a:lnTo>
                    <a:pt x="0" y="239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 b="1">
                <a:solidFill>
                  <a:schemeClr val="accent5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827917" y="2904565"/>
              <a:ext cx="352425" cy="96931"/>
            </a:xfrm>
            <a:custGeom>
              <a:avLst/>
              <a:gdLst/>
              <a:ahLst/>
              <a:cxnLst/>
              <a:rect l="l" t="t" r="r" b="b"/>
              <a:pathLst>
                <a:path w="399414" h="109854">
                  <a:moveTo>
                    <a:pt x="399288" y="109728"/>
                  </a:moveTo>
                  <a:lnTo>
                    <a:pt x="0" y="109728"/>
                  </a:lnTo>
                  <a:lnTo>
                    <a:pt x="0" y="0"/>
                  </a:lnTo>
                  <a:lnTo>
                    <a:pt x="399288" y="0"/>
                  </a:lnTo>
                  <a:lnTo>
                    <a:pt x="399288" y="1097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 b="1">
                <a:solidFill>
                  <a:schemeClr val="accent5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110304" y="2213386"/>
              <a:ext cx="890307" cy="96931"/>
            </a:xfrm>
            <a:custGeom>
              <a:avLst/>
              <a:gdLst/>
              <a:ahLst/>
              <a:cxnLst/>
              <a:rect l="l" t="t" r="r" b="b"/>
              <a:pathLst>
                <a:path w="1009014" h="109855">
                  <a:moveTo>
                    <a:pt x="1008888" y="109728"/>
                  </a:moveTo>
                  <a:lnTo>
                    <a:pt x="0" y="109728"/>
                  </a:lnTo>
                  <a:lnTo>
                    <a:pt x="0" y="0"/>
                  </a:lnTo>
                  <a:lnTo>
                    <a:pt x="1008888" y="0"/>
                  </a:lnTo>
                  <a:lnTo>
                    <a:pt x="1008888" y="1097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 b="1"/>
            </a:p>
          </p:txBody>
        </p:sp>
        <p:sp>
          <p:nvSpPr>
            <p:cNvPr id="30" name="object 30"/>
            <p:cNvSpPr/>
            <p:nvPr/>
          </p:nvSpPr>
          <p:spPr>
            <a:xfrm>
              <a:off x="6178481" y="4221088"/>
              <a:ext cx="1276997" cy="707831"/>
            </a:xfrm>
            <a:custGeom>
              <a:avLst/>
              <a:gdLst/>
              <a:ahLst/>
              <a:cxnLst/>
              <a:rect l="l" t="t" r="r" b="b"/>
              <a:pathLst>
                <a:path w="1009015" h="408939">
                  <a:moveTo>
                    <a:pt x="504444" y="408432"/>
                  </a:moveTo>
                  <a:lnTo>
                    <a:pt x="441109" y="406840"/>
                  </a:lnTo>
                  <a:lnTo>
                    <a:pt x="380139" y="402194"/>
                  </a:lnTo>
                  <a:lnTo>
                    <a:pt x="322003" y="394684"/>
                  </a:lnTo>
                  <a:lnTo>
                    <a:pt x="267171" y="384503"/>
                  </a:lnTo>
                  <a:lnTo>
                    <a:pt x="216115" y="371840"/>
                  </a:lnTo>
                  <a:lnTo>
                    <a:pt x="169304" y="356889"/>
                  </a:lnTo>
                  <a:lnTo>
                    <a:pt x="127208" y="339840"/>
                  </a:lnTo>
                  <a:lnTo>
                    <a:pt x="90298" y="320884"/>
                  </a:lnTo>
                  <a:lnTo>
                    <a:pt x="33918" y="278021"/>
                  </a:lnTo>
                  <a:lnTo>
                    <a:pt x="3925" y="229830"/>
                  </a:lnTo>
                  <a:lnTo>
                    <a:pt x="0" y="204216"/>
                  </a:lnTo>
                  <a:lnTo>
                    <a:pt x="3925" y="178601"/>
                  </a:lnTo>
                  <a:lnTo>
                    <a:pt x="33918" y="130410"/>
                  </a:lnTo>
                  <a:lnTo>
                    <a:pt x="90298" y="87547"/>
                  </a:lnTo>
                  <a:lnTo>
                    <a:pt x="127208" y="68591"/>
                  </a:lnTo>
                  <a:lnTo>
                    <a:pt x="169304" y="51542"/>
                  </a:lnTo>
                  <a:lnTo>
                    <a:pt x="216115" y="36591"/>
                  </a:lnTo>
                  <a:lnTo>
                    <a:pt x="267171" y="23928"/>
                  </a:lnTo>
                  <a:lnTo>
                    <a:pt x="322003" y="13747"/>
                  </a:lnTo>
                  <a:lnTo>
                    <a:pt x="380139" y="6237"/>
                  </a:lnTo>
                  <a:lnTo>
                    <a:pt x="441109" y="1591"/>
                  </a:lnTo>
                  <a:lnTo>
                    <a:pt x="504444" y="0"/>
                  </a:lnTo>
                  <a:lnTo>
                    <a:pt x="567778" y="1591"/>
                  </a:lnTo>
                  <a:lnTo>
                    <a:pt x="628748" y="6237"/>
                  </a:lnTo>
                  <a:lnTo>
                    <a:pt x="686884" y="13747"/>
                  </a:lnTo>
                  <a:lnTo>
                    <a:pt x="741716" y="23928"/>
                  </a:lnTo>
                  <a:lnTo>
                    <a:pt x="792772" y="36591"/>
                  </a:lnTo>
                  <a:lnTo>
                    <a:pt x="839583" y="51542"/>
                  </a:lnTo>
                  <a:lnTo>
                    <a:pt x="881679" y="68591"/>
                  </a:lnTo>
                  <a:lnTo>
                    <a:pt x="918589" y="87547"/>
                  </a:lnTo>
                  <a:lnTo>
                    <a:pt x="974969" y="130410"/>
                  </a:lnTo>
                  <a:lnTo>
                    <a:pt x="1004962" y="178601"/>
                  </a:lnTo>
                  <a:lnTo>
                    <a:pt x="1008888" y="204216"/>
                  </a:lnTo>
                  <a:lnTo>
                    <a:pt x="1004962" y="229830"/>
                  </a:lnTo>
                  <a:lnTo>
                    <a:pt x="974969" y="278021"/>
                  </a:lnTo>
                  <a:lnTo>
                    <a:pt x="918589" y="320884"/>
                  </a:lnTo>
                  <a:lnTo>
                    <a:pt x="881679" y="339840"/>
                  </a:lnTo>
                  <a:lnTo>
                    <a:pt x="839583" y="356889"/>
                  </a:lnTo>
                  <a:lnTo>
                    <a:pt x="792772" y="371840"/>
                  </a:lnTo>
                  <a:lnTo>
                    <a:pt x="741716" y="384503"/>
                  </a:lnTo>
                  <a:lnTo>
                    <a:pt x="686884" y="394684"/>
                  </a:lnTo>
                  <a:lnTo>
                    <a:pt x="628748" y="402194"/>
                  </a:lnTo>
                  <a:lnTo>
                    <a:pt x="567778" y="406840"/>
                  </a:lnTo>
                  <a:lnTo>
                    <a:pt x="504444" y="408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 b="1">
                <a:solidFill>
                  <a:schemeClr val="accent5"/>
                </a:solidFill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6523290" y="3424348"/>
              <a:ext cx="1352727" cy="25753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1206" rIns="0" bIns="0" rtlCol="0">
              <a:spAutoFit/>
            </a:bodyPr>
            <a:lstStyle/>
            <a:p>
              <a:pPr marL="11206">
                <a:spcBef>
                  <a:spcPts val="88"/>
                </a:spcBef>
              </a:pPr>
              <a:r>
                <a:rPr sz="1600" b="1" spc="9" dirty="0">
                  <a:solidFill>
                    <a:schemeClr val="accent5"/>
                  </a:solidFill>
                  <a:cs typeface="Times New Roman"/>
                </a:rPr>
                <a:t>DISTRIBUCIÓN</a:t>
              </a:r>
              <a:endParaRPr sz="1600" b="1" dirty="0">
                <a:solidFill>
                  <a:schemeClr val="accent5"/>
                </a:solidFill>
                <a:cs typeface="Times New Roman"/>
              </a:endParaRPr>
            </a:p>
          </p:txBody>
        </p:sp>
        <p:sp>
          <p:nvSpPr>
            <p:cNvPr id="32" name="object 30"/>
            <p:cNvSpPr/>
            <p:nvPr/>
          </p:nvSpPr>
          <p:spPr>
            <a:xfrm>
              <a:off x="6330881" y="4373488"/>
              <a:ext cx="1276997" cy="707831"/>
            </a:xfrm>
            <a:custGeom>
              <a:avLst/>
              <a:gdLst/>
              <a:ahLst/>
              <a:cxnLst/>
              <a:rect l="l" t="t" r="r" b="b"/>
              <a:pathLst>
                <a:path w="1009015" h="408939">
                  <a:moveTo>
                    <a:pt x="504444" y="408432"/>
                  </a:moveTo>
                  <a:lnTo>
                    <a:pt x="441109" y="406840"/>
                  </a:lnTo>
                  <a:lnTo>
                    <a:pt x="380139" y="402194"/>
                  </a:lnTo>
                  <a:lnTo>
                    <a:pt x="322003" y="394684"/>
                  </a:lnTo>
                  <a:lnTo>
                    <a:pt x="267171" y="384503"/>
                  </a:lnTo>
                  <a:lnTo>
                    <a:pt x="216115" y="371840"/>
                  </a:lnTo>
                  <a:lnTo>
                    <a:pt x="169304" y="356889"/>
                  </a:lnTo>
                  <a:lnTo>
                    <a:pt x="127208" y="339840"/>
                  </a:lnTo>
                  <a:lnTo>
                    <a:pt x="90298" y="320884"/>
                  </a:lnTo>
                  <a:lnTo>
                    <a:pt x="33918" y="278021"/>
                  </a:lnTo>
                  <a:lnTo>
                    <a:pt x="3925" y="229830"/>
                  </a:lnTo>
                  <a:lnTo>
                    <a:pt x="0" y="204216"/>
                  </a:lnTo>
                  <a:lnTo>
                    <a:pt x="3925" y="178601"/>
                  </a:lnTo>
                  <a:lnTo>
                    <a:pt x="33918" y="130410"/>
                  </a:lnTo>
                  <a:lnTo>
                    <a:pt x="90298" y="87547"/>
                  </a:lnTo>
                  <a:lnTo>
                    <a:pt x="127208" y="68591"/>
                  </a:lnTo>
                  <a:lnTo>
                    <a:pt x="169304" y="51542"/>
                  </a:lnTo>
                  <a:lnTo>
                    <a:pt x="216115" y="36591"/>
                  </a:lnTo>
                  <a:lnTo>
                    <a:pt x="267171" y="23928"/>
                  </a:lnTo>
                  <a:lnTo>
                    <a:pt x="322003" y="13747"/>
                  </a:lnTo>
                  <a:lnTo>
                    <a:pt x="380139" y="6237"/>
                  </a:lnTo>
                  <a:lnTo>
                    <a:pt x="441109" y="1591"/>
                  </a:lnTo>
                  <a:lnTo>
                    <a:pt x="504444" y="0"/>
                  </a:lnTo>
                  <a:lnTo>
                    <a:pt x="567778" y="1591"/>
                  </a:lnTo>
                  <a:lnTo>
                    <a:pt x="628748" y="6237"/>
                  </a:lnTo>
                  <a:lnTo>
                    <a:pt x="686884" y="13747"/>
                  </a:lnTo>
                  <a:lnTo>
                    <a:pt x="741716" y="23928"/>
                  </a:lnTo>
                  <a:lnTo>
                    <a:pt x="792772" y="36591"/>
                  </a:lnTo>
                  <a:lnTo>
                    <a:pt x="839583" y="51542"/>
                  </a:lnTo>
                  <a:lnTo>
                    <a:pt x="881679" y="68591"/>
                  </a:lnTo>
                  <a:lnTo>
                    <a:pt x="918589" y="87547"/>
                  </a:lnTo>
                  <a:lnTo>
                    <a:pt x="974969" y="130410"/>
                  </a:lnTo>
                  <a:lnTo>
                    <a:pt x="1004962" y="178601"/>
                  </a:lnTo>
                  <a:lnTo>
                    <a:pt x="1008888" y="204216"/>
                  </a:lnTo>
                  <a:lnTo>
                    <a:pt x="1004962" y="229830"/>
                  </a:lnTo>
                  <a:lnTo>
                    <a:pt x="974969" y="278021"/>
                  </a:lnTo>
                  <a:lnTo>
                    <a:pt x="918589" y="320884"/>
                  </a:lnTo>
                  <a:lnTo>
                    <a:pt x="881679" y="339840"/>
                  </a:lnTo>
                  <a:lnTo>
                    <a:pt x="839583" y="356889"/>
                  </a:lnTo>
                  <a:lnTo>
                    <a:pt x="792772" y="371840"/>
                  </a:lnTo>
                  <a:lnTo>
                    <a:pt x="741716" y="384503"/>
                  </a:lnTo>
                  <a:lnTo>
                    <a:pt x="686884" y="394684"/>
                  </a:lnTo>
                  <a:lnTo>
                    <a:pt x="628748" y="402194"/>
                  </a:lnTo>
                  <a:lnTo>
                    <a:pt x="567778" y="406840"/>
                  </a:lnTo>
                  <a:lnTo>
                    <a:pt x="504444" y="408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 b="1">
                <a:solidFill>
                  <a:schemeClr val="accent5"/>
                </a:solidFill>
              </a:endParaRPr>
            </a:p>
          </p:txBody>
        </p:sp>
        <p:sp>
          <p:nvSpPr>
            <p:cNvPr id="33" name="object 30"/>
            <p:cNvSpPr/>
            <p:nvPr/>
          </p:nvSpPr>
          <p:spPr>
            <a:xfrm>
              <a:off x="3033769" y="2260739"/>
              <a:ext cx="890160" cy="448181"/>
            </a:xfrm>
            <a:custGeom>
              <a:avLst/>
              <a:gdLst/>
              <a:ahLst/>
              <a:cxnLst/>
              <a:rect l="l" t="t" r="r" b="b"/>
              <a:pathLst>
                <a:path w="1009015" h="408939">
                  <a:moveTo>
                    <a:pt x="504444" y="408432"/>
                  </a:moveTo>
                  <a:lnTo>
                    <a:pt x="441109" y="406840"/>
                  </a:lnTo>
                  <a:lnTo>
                    <a:pt x="380139" y="402194"/>
                  </a:lnTo>
                  <a:lnTo>
                    <a:pt x="322003" y="394684"/>
                  </a:lnTo>
                  <a:lnTo>
                    <a:pt x="267171" y="384503"/>
                  </a:lnTo>
                  <a:lnTo>
                    <a:pt x="216115" y="371840"/>
                  </a:lnTo>
                  <a:lnTo>
                    <a:pt x="169304" y="356889"/>
                  </a:lnTo>
                  <a:lnTo>
                    <a:pt x="127208" y="339840"/>
                  </a:lnTo>
                  <a:lnTo>
                    <a:pt x="90298" y="320884"/>
                  </a:lnTo>
                  <a:lnTo>
                    <a:pt x="33918" y="278021"/>
                  </a:lnTo>
                  <a:lnTo>
                    <a:pt x="3925" y="229830"/>
                  </a:lnTo>
                  <a:lnTo>
                    <a:pt x="0" y="204216"/>
                  </a:lnTo>
                  <a:lnTo>
                    <a:pt x="3925" y="178601"/>
                  </a:lnTo>
                  <a:lnTo>
                    <a:pt x="33918" y="130410"/>
                  </a:lnTo>
                  <a:lnTo>
                    <a:pt x="90298" y="87547"/>
                  </a:lnTo>
                  <a:lnTo>
                    <a:pt x="127208" y="68591"/>
                  </a:lnTo>
                  <a:lnTo>
                    <a:pt x="169304" y="51542"/>
                  </a:lnTo>
                  <a:lnTo>
                    <a:pt x="216115" y="36591"/>
                  </a:lnTo>
                  <a:lnTo>
                    <a:pt x="267171" y="23928"/>
                  </a:lnTo>
                  <a:lnTo>
                    <a:pt x="322003" y="13747"/>
                  </a:lnTo>
                  <a:lnTo>
                    <a:pt x="380139" y="6237"/>
                  </a:lnTo>
                  <a:lnTo>
                    <a:pt x="441109" y="1591"/>
                  </a:lnTo>
                  <a:lnTo>
                    <a:pt x="504444" y="0"/>
                  </a:lnTo>
                  <a:lnTo>
                    <a:pt x="567778" y="1591"/>
                  </a:lnTo>
                  <a:lnTo>
                    <a:pt x="628748" y="6237"/>
                  </a:lnTo>
                  <a:lnTo>
                    <a:pt x="686884" y="13747"/>
                  </a:lnTo>
                  <a:lnTo>
                    <a:pt x="741716" y="23928"/>
                  </a:lnTo>
                  <a:lnTo>
                    <a:pt x="792772" y="36591"/>
                  </a:lnTo>
                  <a:lnTo>
                    <a:pt x="839583" y="51542"/>
                  </a:lnTo>
                  <a:lnTo>
                    <a:pt x="881679" y="68591"/>
                  </a:lnTo>
                  <a:lnTo>
                    <a:pt x="918589" y="87547"/>
                  </a:lnTo>
                  <a:lnTo>
                    <a:pt x="974969" y="130410"/>
                  </a:lnTo>
                  <a:lnTo>
                    <a:pt x="1004962" y="178601"/>
                  </a:lnTo>
                  <a:lnTo>
                    <a:pt x="1008888" y="204216"/>
                  </a:lnTo>
                  <a:lnTo>
                    <a:pt x="1004962" y="229830"/>
                  </a:lnTo>
                  <a:lnTo>
                    <a:pt x="974969" y="278021"/>
                  </a:lnTo>
                  <a:lnTo>
                    <a:pt x="918589" y="320884"/>
                  </a:lnTo>
                  <a:lnTo>
                    <a:pt x="881679" y="339840"/>
                  </a:lnTo>
                  <a:lnTo>
                    <a:pt x="839583" y="356889"/>
                  </a:lnTo>
                  <a:lnTo>
                    <a:pt x="792772" y="371840"/>
                  </a:lnTo>
                  <a:lnTo>
                    <a:pt x="741716" y="384503"/>
                  </a:lnTo>
                  <a:lnTo>
                    <a:pt x="686884" y="394684"/>
                  </a:lnTo>
                  <a:lnTo>
                    <a:pt x="628748" y="402194"/>
                  </a:lnTo>
                  <a:lnTo>
                    <a:pt x="567778" y="406840"/>
                  </a:lnTo>
                  <a:lnTo>
                    <a:pt x="504444" y="408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 b="1">
                <a:solidFill>
                  <a:schemeClr val="accent5"/>
                </a:solidFill>
              </a:endParaRPr>
            </a:p>
          </p:txBody>
        </p:sp>
        <p:sp>
          <p:nvSpPr>
            <p:cNvPr id="34" name="object 12"/>
            <p:cNvSpPr/>
            <p:nvPr/>
          </p:nvSpPr>
          <p:spPr>
            <a:xfrm>
              <a:off x="5364088" y="908720"/>
              <a:ext cx="1097426" cy="360039"/>
            </a:xfrm>
            <a:custGeom>
              <a:avLst/>
              <a:gdLst/>
              <a:ahLst/>
              <a:cxnLst/>
              <a:rect l="l" t="t" r="r" b="b"/>
              <a:pathLst>
                <a:path w="2013585" h="195579">
                  <a:moveTo>
                    <a:pt x="2013204" y="195072"/>
                  </a:moveTo>
                  <a:lnTo>
                    <a:pt x="0" y="195072"/>
                  </a:lnTo>
                  <a:lnTo>
                    <a:pt x="0" y="0"/>
                  </a:lnTo>
                  <a:lnTo>
                    <a:pt x="2013204" y="0"/>
                  </a:lnTo>
                  <a:lnTo>
                    <a:pt x="2013204" y="195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5"/>
                </a:solidFill>
              </a:endParaRPr>
            </a:p>
          </p:txBody>
        </p:sp>
      </p:grpSp>
      <p:pic>
        <p:nvPicPr>
          <p:cNvPr id="21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2" y="1775072"/>
            <a:ext cx="4015607" cy="3011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3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392929"/>
            <a:ext cx="10516511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00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344156"/>
            <a:ext cx="10516511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5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43548" y="5283546"/>
          <a:ext cx="5513705" cy="13128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6475">
                  <a:extLst>
                    <a:ext uri="{9D8B030D-6E8A-4147-A177-3AD203B41FA5}">
                      <a16:colId xmlns:a16="http://schemas.microsoft.com/office/drawing/2014/main" val="3280497219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3954461897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591070011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4238122669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2339402026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4066204738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25935615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TIPO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2012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2013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2014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2015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2016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2017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5243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GAS NATURAL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14.007.472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13.952.501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14.355.630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14.420.889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17.117.621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17.117.621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6997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FUEL OIL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2.859.734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2.232.623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2.717.326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3.088.619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1.285.707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1.285.707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08367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GAS OIL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1.827.972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2.593.311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1.799.332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2.239.526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1.396.122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1.396.122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4749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CARBÓN MINERAL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966.583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851.285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1.004.381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949.101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653.617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653.617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870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BIODIESEL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39.263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1.066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379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0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0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 dirty="0">
                          <a:effectLst/>
                        </a:rPr>
                        <a:t>0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603549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2" y="256244"/>
            <a:ext cx="6157494" cy="51698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01" y="2309322"/>
            <a:ext cx="5084505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1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2" y="1252539"/>
            <a:ext cx="1051041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s-AR" dirty="0" smtClean="0"/>
              <a:t>Escala Logarítmica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690688"/>
            <a:ext cx="1051651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44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480" y="197485"/>
            <a:ext cx="11643360" cy="1325563"/>
          </a:xfrm>
        </p:spPr>
        <p:txBody>
          <a:bodyPr>
            <a:normAutofit fontScale="90000"/>
          </a:bodyPr>
          <a:lstStyle/>
          <a:p>
            <a:r>
              <a:rPr lang="es-AR" sz="3200" dirty="0">
                <a:solidFill>
                  <a:schemeClr val="accent5"/>
                </a:solidFill>
              </a:rPr>
              <a:t>RESOL-2018-70-APN-SGE#MHA </a:t>
            </a:r>
            <a:r>
              <a:rPr lang="es-AR" sz="3200" dirty="0" smtClean="0">
                <a:solidFill>
                  <a:schemeClr val="accent5"/>
                </a:solidFill>
              </a:rPr>
              <a:t>– EX-2018-54599157-APN </a:t>
            </a:r>
            <a:r>
              <a:rPr lang="es-AR" sz="3200" dirty="0">
                <a:solidFill>
                  <a:schemeClr val="accent5"/>
                </a:solidFill>
              </a:rPr>
              <a:t>-</a:t>
            </a:r>
            <a:r>
              <a:rPr lang="es-AR" sz="3200" dirty="0" smtClean="0">
                <a:solidFill>
                  <a:schemeClr val="accent5"/>
                </a:solidFill>
              </a:rPr>
              <a:t>DGDOMEN#MHA </a:t>
            </a:r>
            <a:br>
              <a:rPr lang="es-AR" sz="3200" dirty="0" smtClean="0">
                <a:solidFill>
                  <a:schemeClr val="accent5"/>
                </a:solidFill>
              </a:rPr>
            </a:br>
            <a:r>
              <a:rPr lang="es-AR" sz="2700" dirty="0" smtClean="0">
                <a:solidFill>
                  <a:schemeClr val="accent5"/>
                </a:solidFill>
              </a:rPr>
              <a:t>6/11/2018 </a:t>
            </a:r>
            <a:endParaRPr lang="es-AR" sz="2700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825624"/>
            <a:ext cx="11750040" cy="5032376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AR" sz="2400" i="1" dirty="0" err="1">
                <a:solidFill>
                  <a:schemeClr val="accent5">
                    <a:lumMod val="75000"/>
                  </a:schemeClr>
                </a:solidFill>
              </a:rPr>
              <a:t>Sustitúyese</a:t>
            </a:r>
            <a:r>
              <a:rPr lang="es-AR" sz="2400" i="1" dirty="0">
                <a:solidFill>
                  <a:schemeClr val="accent5">
                    <a:lumMod val="75000"/>
                  </a:schemeClr>
                </a:solidFill>
              </a:rPr>
              <a:t> el artículo lo 8° de la Resolución Nº 95 del 22 de marzo de 2013 de la ex Secretaría de Energía por el siguiente </a:t>
            </a:r>
            <a:r>
              <a:rPr lang="es-AR" sz="2400" i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</a:p>
          <a:p>
            <a:r>
              <a:rPr lang="es-AR" sz="2400" i="1" dirty="0" smtClean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es-AR" sz="2400" b="1" i="1" dirty="0" err="1">
                <a:solidFill>
                  <a:schemeClr val="accent5">
                    <a:lumMod val="75000"/>
                  </a:schemeClr>
                </a:solidFill>
              </a:rPr>
              <a:t>Facúltase</a:t>
            </a:r>
            <a:r>
              <a:rPr lang="es-AR" sz="2400" b="1" i="1" dirty="0">
                <a:solidFill>
                  <a:schemeClr val="accent5">
                    <a:lumMod val="75000"/>
                  </a:schemeClr>
                </a:solidFill>
              </a:rPr>
              <a:t> a los Agentes</a:t>
            </a:r>
            <a:r>
              <a:rPr lang="es-AR" sz="2400" i="1" dirty="0">
                <a:solidFill>
                  <a:schemeClr val="accent5">
                    <a:lumMod val="75000"/>
                  </a:schemeClr>
                </a:solidFill>
              </a:rPr>
              <a:t> Generadores, Cogeneradores y </a:t>
            </a:r>
            <a:r>
              <a:rPr lang="es-AR" sz="2400" i="1" dirty="0" err="1">
                <a:solidFill>
                  <a:schemeClr val="accent5">
                    <a:lumMod val="75000"/>
                  </a:schemeClr>
                </a:solidFill>
              </a:rPr>
              <a:t>Autogeneradores</a:t>
            </a:r>
            <a:r>
              <a:rPr lang="es-AR" sz="2400" i="1" dirty="0">
                <a:solidFill>
                  <a:schemeClr val="accent5">
                    <a:lumMod val="75000"/>
                  </a:schemeClr>
                </a:solidFill>
              </a:rPr>
              <a:t> del MEM </a:t>
            </a:r>
            <a:r>
              <a:rPr lang="es-AR" sz="2400" b="1" i="1" dirty="0">
                <a:solidFill>
                  <a:schemeClr val="accent5">
                    <a:lumMod val="75000"/>
                  </a:schemeClr>
                </a:solidFill>
              </a:rPr>
              <a:t>a procurarse el abastecimiento de combustible  propio para  la generación  de energía  eléctrica </a:t>
            </a:r>
            <a:r>
              <a:rPr lang="es-AR" sz="2400" b="1" i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</a:p>
          <a:p>
            <a:r>
              <a:rPr lang="es-AR" sz="2400" i="1" dirty="0" smtClean="0">
                <a:solidFill>
                  <a:schemeClr val="accent5">
                    <a:lumMod val="75000"/>
                  </a:schemeClr>
                </a:solidFill>
              </a:rPr>
              <a:t>Esta </a:t>
            </a:r>
            <a:r>
              <a:rPr lang="es-AR" sz="2400" i="1" dirty="0">
                <a:solidFill>
                  <a:schemeClr val="accent5">
                    <a:lumMod val="75000"/>
                  </a:schemeClr>
                </a:solidFill>
              </a:rPr>
              <a:t>facultad no alterará los compromisos asumidos por los Agentes Generadores en el marco de los contratos de abastecimiento MEM con CAMMESA </a:t>
            </a:r>
            <a:r>
              <a:rPr lang="es-AR" sz="2400" i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</a:p>
          <a:p>
            <a:r>
              <a:rPr lang="es-AR" sz="2400" i="1" dirty="0" smtClean="0">
                <a:solidFill>
                  <a:schemeClr val="accent5">
                    <a:lumMod val="75000"/>
                  </a:schemeClr>
                </a:solidFill>
              </a:rPr>
              <a:t>Los </a:t>
            </a:r>
            <a:r>
              <a:rPr lang="es-AR" sz="2400" i="1" dirty="0">
                <a:solidFill>
                  <a:schemeClr val="accent5">
                    <a:lumMod val="75000"/>
                  </a:schemeClr>
                </a:solidFill>
              </a:rPr>
              <a:t>costos  de generación con combustible propio se valorizarán de acuerdo al mecanismo de reconocimiento de los Costos Variables de Producción reconocidos por CAMMESA </a:t>
            </a:r>
            <a:r>
              <a:rPr lang="es-AR" sz="2400" i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</a:p>
          <a:p>
            <a:r>
              <a:rPr lang="es-AR" sz="2400" i="1" dirty="0" smtClean="0">
                <a:solidFill>
                  <a:schemeClr val="accent5">
                    <a:lumMod val="75000"/>
                  </a:schemeClr>
                </a:solidFill>
              </a:rPr>
              <a:t>El </a:t>
            </a:r>
            <a:r>
              <a:rPr lang="es-AR" sz="2400" i="1" dirty="0">
                <a:solidFill>
                  <a:schemeClr val="accent5">
                    <a:lumMod val="75000"/>
                  </a:schemeClr>
                </a:solidFill>
              </a:rPr>
              <a:t>OED continuará con la gestión comercial y el despacho de combustibles para aquellos Agentes Generadores que no hagan o no puedan hacer uso de la facultad prevista en el presente artículo".</a:t>
            </a:r>
            <a:br>
              <a:rPr lang="es-AR" sz="2400" i="1" dirty="0">
                <a:solidFill>
                  <a:schemeClr val="accent5">
                    <a:lumMod val="75000"/>
                  </a:schemeClr>
                </a:solidFill>
              </a:rPr>
            </a:b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5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Consumo de Biodiesel </a:t>
            </a:r>
            <a:r>
              <a:rPr lang="es-AR" dirty="0" err="1" smtClean="0"/>
              <a:t>Bx</a:t>
            </a:r>
            <a:r>
              <a:rPr lang="es-AR" dirty="0" smtClean="0"/>
              <a:t>%</a:t>
            </a:r>
            <a:endParaRPr lang="es-AR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2336799" y="2022475"/>
          <a:ext cx="7518401" cy="36624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47274">
                  <a:extLst>
                    <a:ext uri="{9D8B030D-6E8A-4147-A177-3AD203B41FA5}">
                      <a16:colId xmlns:a16="http://schemas.microsoft.com/office/drawing/2014/main" val="869545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612432971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122131808"/>
                    </a:ext>
                  </a:extLst>
                </a:gridCol>
                <a:gridCol w="674255">
                  <a:extLst>
                    <a:ext uri="{9D8B030D-6E8A-4147-A177-3AD203B41FA5}">
                      <a16:colId xmlns:a16="http://schemas.microsoft.com/office/drawing/2014/main" val="3171842306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1906745711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val="2285837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000028"/>
                    </a:ext>
                  </a:extLst>
                </a:gridCol>
                <a:gridCol w="618836">
                  <a:extLst>
                    <a:ext uri="{9D8B030D-6E8A-4147-A177-3AD203B41FA5}">
                      <a16:colId xmlns:a16="http://schemas.microsoft.com/office/drawing/2014/main" val="3525601495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3860927746"/>
                    </a:ext>
                  </a:extLst>
                </a:gridCol>
              </a:tblGrid>
              <a:tr h="407782">
                <a:tc>
                  <a:txBody>
                    <a:bodyPr/>
                    <a:lstStyle/>
                    <a:p>
                      <a:pPr algn="l" fontAlgn="b"/>
                      <a:r>
                        <a:rPr lang="es-AR" sz="2800" u="none" strike="noStrike" dirty="0">
                          <a:effectLst/>
                        </a:rPr>
                        <a:t> </a:t>
                      </a:r>
                      <a:endParaRPr lang="es-A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2011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2012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2013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2014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2015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2016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2017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Total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36200323"/>
                  </a:ext>
                </a:extLst>
              </a:tr>
              <a:tr h="5224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u="none" strike="noStrike" dirty="0">
                          <a:effectLst/>
                        </a:rPr>
                        <a:t>CT LUJAN DE CUYO     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969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10439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82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 dirty="0">
                          <a:effectLst/>
                        </a:rPr>
                        <a:t> </a:t>
                      </a:r>
                      <a:endParaRPr lang="es-A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 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 dirty="0">
                          <a:effectLst/>
                        </a:rPr>
                        <a:t> </a:t>
                      </a:r>
                      <a:endParaRPr lang="es-A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 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11490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38253611"/>
                  </a:ext>
                </a:extLst>
              </a:tr>
              <a:tr h="4077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u="none" strike="noStrike" dirty="0">
                          <a:effectLst/>
                        </a:rPr>
                        <a:t>CT SAN NICOLAS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4577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5040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 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 dirty="0">
                          <a:effectLst/>
                        </a:rPr>
                        <a:t> </a:t>
                      </a:r>
                      <a:endParaRPr lang="es-A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 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9617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8933025"/>
                  </a:ext>
                </a:extLst>
              </a:tr>
              <a:tr h="4077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u="none" strike="noStrike" dirty="0">
                          <a:effectLst/>
                        </a:rPr>
                        <a:t>CT DOCK SUD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1031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379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 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195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 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1605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80073975"/>
                  </a:ext>
                </a:extLst>
              </a:tr>
              <a:tr h="4077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u="none" strike="noStrike" dirty="0">
                          <a:effectLst/>
                        </a:rPr>
                        <a:t>CT PUERTO             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1106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22131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 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 dirty="0">
                          <a:effectLst/>
                        </a:rPr>
                        <a:t> </a:t>
                      </a:r>
                      <a:endParaRPr lang="es-A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 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23237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96971975"/>
                  </a:ext>
                </a:extLst>
              </a:tr>
              <a:tr h="4077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u="none" strike="noStrike" dirty="0">
                          <a:effectLst/>
                        </a:rPr>
                        <a:t>CT SARMIENTO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9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622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984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 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 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1615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68551047"/>
                  </a:ext>
                </a:extLst>
              </a:tr>
              <a:tr h="4077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u="none" strike="noStrike" dirty="0">
                          <a:effectLst/>
                        </a:rPr>
                        <a:t>CT COSTANERA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28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>
                          <a:effectLst/>
                        </a:rPr>
                        <a:t> </a:t>
                      </a:r>
                      <a:endParaRPr lang="es-A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u="none" strike="noStrike" dirty="0">
                          <a:effectLst/>
                        </a:rPr>
                        <a:t> </a:t>
                      </a:r>
                      <a:endParaRPr lang="es-A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28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18513416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u="none" strike="noStrike" dirty="0">
                          <a:effectLst/>
                        </a:rPr>
                        <a:t>CT TIMBUES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258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258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5081411"/>
                  </a:ext>
                </a:extLst>
              </a:tr>
              <a:tr h="2548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u="none" strike="noStrike" dirty="0">
                          <a:effectLst/>
                        </a:rPr>
                        <a:t>TOTAL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6947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39263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1066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379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0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195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>
                          <a:effectLst/>
                        </a:rPr>
                        <a:t>0</a:t>
                      </a:r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47850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58838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811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s-AR" dirty="0" smtClean="0"/>
              <a:t>Gracias por su atención!!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632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4209104" y="489954"/>
            <a:ext cx="2681340" cy="780791"/>
          </a:xfrm>
        </p:spPr>
        <p:txBody>
          <a:bodyPr/>
          <a:lstStyle/>
          <a:p>
            <a:r>
              <a:rPr lang="es-AR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CAMMESA</a:t>
            </a:r>
            <a:endParaRPr lang="es-AR" sz="4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990164" y="1911399"/>
            <a:ext cx="8966590" cy="4240012"/>
            <a:chOff x="4412678" y="3828992"/>
            <a:chExt cx="5386525" cy="2408295"/>
          </a:xfrm>
        </p:grpSpPr>
        <p:sp>
          <p:nvSpPr>
            <p:cNvPr id="4" name="Text Box 1036"/>
            <p:cNvSpPr txBox="1">
              <a:spLocks noChangeArrowheads="1"/>
            </p:cNvSpPr>
            <p:nvPr/>
          </p:nvSpPr>
          <p:spPr bwMode="auto">
            <a:xfrm>
              <a:off x="7921718" y="4517436"/>
              <a:ext cx="1877485" cy="4457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762000" eaLnBrk="0" hangingPunct="0">
                <a:spcAft>
                  <a:spcPts val="600"/>
                </a:spcAft>
                <a:defRPr/>
              </a:pP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ADEERA</a:t>
              </a:r>
            </a:p>
            <a:p>
              <a:pPr algn="ctr" defTabSz="762000" eaLnBrk="0" hangingPunct="0">
                <a:defRPr/>
              </a:pPr>
              <a:r>
                <a:rPr lang="en-US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Asociación</a:t>
              </a:r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 de </a:t>
              </a:r>
              <a:r>
                <a:rPr lang="en-US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Distribuidores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 Box 1040"/>
            <p:cNvSpPr txBox="1">
              <a:spLocks noChangeArrowheads="1"/>
            </p:cNvSpPr>
            <p:nvPr/>
          </p:nvSpPr>
          <p:spPr bwMode="auto">
            <a:xfrm>
              <a:off x="5845353" y="3828992"/>
              <a:ext cx="2898257" cy="4457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762000" eaLnBrk="0" hangingPunct="0">
                <a:spcAft>
                  <a:spcPts val="600"/>
                </a:spcAft>
                <a:defRPr/>
              </a:pPr>
              <a:r>
                <a:rPr lang="en-US" sz="24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Secretaría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 de  </a:t>
              </a:r>
              <a:r>
                <a:rPr lang="en-US" sz="24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Energía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Eléctrica</a:t>
              </a:r>
              <a:endPara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  <a:p>
              <a:pPr algn="ctr" defTabSz="762000" eaLnBrk="0" hangingPunct="0">
                <a:defRPr/>
              </a:pPr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(Preside </a:t>
              </a:r>
              <a:r>
                <a:rPr lang="en-US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Directorio</a:t>
              </a:r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6" name="Text Box 1036"/>
            <p:cNvSpPr txBox="1">
              <a:spLocks noChangeArrowheads="1"/>
            </p:cNvSpPr>
            <p:nvPr/>
          </p:nvSpPr>
          <p:spPr bwMode="auto">
            <a:xfrm>
              <a:off x="7921718" y="5651658"/>
              <a:ext cx="1758094" cy="4457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762000" eaLnBrk="0" hangingPunct="0">
                <a:spcAft>
                  <a:spcPts val="600"/>
                </a:spcAft>
                <a:defRPr/>
              </a:pP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AGEERA</a:t>
              </a:r>
            </a:p>
            <a:p>
              <a:pPr algn="ctr" defTabSz="762000" eaLnBrk="0" hangingPunct="0">
                <a:defRPr/>
              </a:pPr>
              <a:r>
                <a:rPr lang="en-US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Asociación</a:t>
              </a:r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 de </a:t>
              </a:r>
              <a:r>
                <a:rPr lang="en-US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Generadores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 Box 1036"/>
            <p:cNvSpPr txBox="1">
              <a:spLocks noChangeArrowheads="1"/>
            </p:cNvSpPr>
            <p:nvPr/>
          </p:nvSpPr>
          <p:spPr bwMode="auto">
            <a:xfrm>
              <a:off x="4504368" y="5651658"/>
              <a:ext cx="1903334" cy="4457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762000" eaLnBrk="0" hangingPunct="0">
                <a:spcAft>
                  <a:spcPts val="600"/>
                </a:spcAft>
                <a:defRPr/>
              </a:pP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AGUEERA</a:t>
              </a:r>
            </a:p>
            <a:p>
              <a:pPr algn="ctr" defTabSz="762000" eaLnBrk="0" hangingPunct="0">
                <a:defRPr/>
              </a:pPr>
              <a:r>
                <a:rPr lang="en-US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Asociación</a:t>
              </a:r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 de </a:t>
              </a:r>
              <a:r>
                <a:rPr lang="en-US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Grandes</a:t>
              </a:r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Usuarios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 Box 1036"/>
            <p:cNvSpPr txBox="1">
              <a:spLocks noChangeArrowheads="1"/>
            </p:cNvSpPr>
            <p:nvPr/>
          </p:nvSpPr>
          <p:spPr bwMode="auto">
            <a:xfrm>
              <a:off x="4412678" y="4517437"/>
              <a:ext cx="2057400" cy="4457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 eaLnBrk="0" hangingPunct="0">
                <a:spcAft>
                  <a:spcPts val="600"/>
                </a:spcAft>
                <a:defRPr/>
              </a:pP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ATEERA</a:t>
              </a:r>
            </a:p>
            <a:p>
              <a:pPr algn="ctr" defTabSz="762000" eaLnBrk="0" hangingPunct="0">
                <a:defRPr/>
              </a:pPr>
              <a:r>
                <a:rPr lang="en-US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Asociación</a:t>
              </a:r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 de </a:t>
              </a:r>
              <a:r>
                <a:rPr lang="en-US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Transportistas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9" name="Object 1026"/>
            <p:cNvGraphicFramePr>
              <a:graphicFrameLocks noChangeAspect="1"/>
            </p:cNvGraphicFramePr>
            <p:nvPr>
              <p:extLst/>
            </p:nvPr>
          </p:nvGraphicFramePr>
          <p:xfrm>
            <a:off x="6181515" y="4365809"/>
            <a:ext cx="1940541" cy="1871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Microsoft Drawing" r:id="rId3" imgW="7899400" imgH="7629525" progId="">
                    <p:embed/>
                  </p:oleObj>
                </mc:Choice>
                <mc:Fallback>
                  <p:oleObj name="Microsoft Drawing" r:id="rId3" imgW="7899400" imgH="7629525" progId="">
                    <p:embed/>
                    <p:pic>
                      <p:nvPicPr>
                        <p:cNvPr id="9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1515" y="4365809"/>
                          <a:ext cx="1940541" cy="18714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721" y="257385"/>
            <a:ext cx="8229600" cy="922114"/>
          </a:xfrm>
        </p:spPr>
        <p:txBody>
          <a:bodyPr>
            <a:noAutofit/>
          </a:bodyPr>
          <a:lstStyle/>
          <a:p>
            <a:r>
              <a:rPr lang="es-AR" sz="2800" b="1" dirty="0">
                <a:solidFill>
                  <a:schemeClr val="accent1"/>
                </a:solidFill>
              </a:rPr>
              <a:t>Funciones de CAMMESA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83721" y="1484784"/>
            <a:ext cx="11243094" cy="5040560"/>
          </a:xfrm>
        </p:spPr>
        <p:txBody>
          <a:bodyPr>
            <a:normAutofit/>
          </a:bodyPr>
          <a:lstStyle/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AR" dirty="0"/>
              <a:t>Optimizar el uso de los recursos del MEM.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AR" dirty="0"/>
              <a:t>Despacho de Unidades, maximizando la seguridad del Sistema Eléctrico y la calidad del suministro en el MEM.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AR" dirty="0"/>
              <a:t>Cálculo de las transacciones económicas del MEM. 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AR" dirty="0"/>
              <a:t>Facturación y pagos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AR" dirty="0"/>
              <a:t>Gestionar contratos a largo plazo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AR" dirty="0"/>
              <a:t>Asegurar la </a:t>
            </a:r>
            <a:r>
              <a:rPr lang="es-AR" dirty="0" smtClean="0"/>
              <a:t>transparencia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093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35585" y="157623"/>
            <a:ext cx="10234669" cy="2134408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88900" algn="ctr">
              <a:spcBef>
                <a:spcPts val="84"/>
              </a:spcBef>
            </a:pPr>
            <a:r>
              <a:rPr sz="2800" b="1" spc="44" dirty="0">
                <a:solidFill>
                  <a:srgbClr val="0070BF"/>
                </a:solidFill>
                <a:cs typeface="Times New Roman"/>
              </a:rPr>
              <a:t>OPERACIÓN </a:t>
            </a:r>
            <a:r>
              <a:rPr sz="2800" b="1" spc="22" dirty="0">
                <a:solidFill>
                  <a:srgbClr val="0070BF"/>
                </a:solidFill>
                <a:cs typeface="Times New Roman"/>
              </a:rPr>
              <a:t>DEL </a:t>
            </a:r>
            <a:r>
              <a:rPr sz="2800" b="1" spc="26" dirty="0">
                <a:solidFill>
                  <a:srgbClr val="0070BF"/>
                </a:solidFill>
                <a:cs typeface="Times New Roman"/>
              </a:rPr>
              <a:t>SISTEMA</a:t>
            </a:r>
            <a:r>
              <a:rPr sz="2800" b="1" dirty="0">
                <a:solidFill>
                  <a:srgbClr val="0070BF"/>
                </a:solidFill>
                <a:cs typeface="Times New Roman"/>
              </a:rPr>
              <a:t> </a:t>
            </a:r>
            <a:r>
              <a:rPr sz="2800" b="1" spc="40" dirty="0">
                <a:solidFill>
                  <a:srgbClr val="0070BF"/>
                </a:solidFill>
                <a:cs typeface="Times New Roman"/>
              </a:rPr>
              <a:t>ELÉCTRICO</a:t>
            </a:r>
            <a:endParaRPr sz="2800" b="1" dirty="0">
              <a:cs typeface="Times New Roman"/>
            </a:endParaRPr>
          </a:p>
          <a:p>
            <a:pPr algn="ctr">
              <a:spcBef>
                <a:spcPts val="13"/>
              </a:spcBef>
            </a:pPr>
            <a:endParaRPr dirty="0">
              <a:cs typeface="Times New Roman"/>
            </a:endParaRPr>
          </a:p>
          <a:p>
            <a:pPr marL="88900" algn="ctr">
              <a:spcBef>
                <a:spcPts val="4"/>
              </a:spcBef>
            </a:pPr>
            <a:r>
              <a:rPr spc="57" dirty="0">
                <a:cs typeface="Times New Roman"/>
              </a:rPr>
              <a:t>CENTROS </a:t>
            </a:r>
            <a:r>
              <a:rPr spc="31" dirty="0">
                <a:cs typeface="Times New Roman"/>
              </a:rPr>
              <a:t>DE </a:t>
            </a:r>
            <a:r>
              <a:rPr spc="35" dirty="0">
                <a:cs typeface="Times New Roman"/>
              </a:rPr>
              <a:t>CONTROL </a:t>
            </a:r>
            <a:r>
              <a:rPr spc="26" dirty="0">
                <a:cs typeface="Times New Roman"/>
              </a:rPr>
              <a:t>–RELACIÓN</a:t>
            </a:r>
            <a:r>
              <a:rPr spc="-40" dirty="0">
                <a:cs typeface="Times New Roman"/>
              </a:rPr>
              <a:t> </a:t>
            </a:r>
            <a:r>
              <a:rPr spc="44" dirty="0">
                <a:cs typeface="Times New Roman"/>
              </a:rPr>
              <a:t>JERARQUICA</a:t>
            </a:r>
            <a:endParaRPr dirty="0"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sz="2000" dirty="0">
              <a:cs typeface="Times New Roman"/>
            </a:endParaRPr>
          </a:p>
          <a:p>
            <a:pPr marL="11206" marR="4483" algn="just"/>
            <a:r>
              <a:rPr spc="101" dirty="0">
                <a:cs typeface="Times New Roman"/>
              </a:rPr>
              <a:t>Se </a:t>
            </a:r>
            <a:r>
              <a:rPr spc="71" dirty="0">
                <a:cs typeface="Times New Roman"/>
              </a:rPr>
              <a:t>define </a:t>
            </a:r>
            <a:r>
              <a:rPr spc="101" dirty="0">
                <a:cs typeface="Times New Roman"/>
              </a:rPr>
              <a:t>como </a:t>
            </a:r>
            <a:r>
              <a:rPr spc="84" dirty="0">
                <a:cs typeface="Times New Roman"/>
              </a:rPr>
              <a:t>operación </a:t>
            </a:r>
            <a:r>
              <a:rPr spc="106" dirty="0">
                <a:cs typeface="Times New Roman"/>
              </a:rPr>
              <a:t>de un </a:t>
            </a:r>
            <a:r>
              <a:rPr spc="93" dirty="0">
                <a:cs typeface="Times New Roman"/>
              </a:rPr>
              <a:t>sistema </a:t>
            </a:r>
            <a:r>
              <a:rPr spc="66" dirty="0">
                <a:cs typeface="Times New Roman"/>
              </a:rPr>
              <a:t>eléctrico </a:t>
            </a:r>
            <a:r>
              <a:rPr spc="106" dirty="0">
                <a:cs typeface="Times New Roman"/>
              </a:rPr>
              <a:t>de </a:t>
            </a:r>
            <a:r>
              <a:rPr spc="84" dirty="0">
                <a:cs typeface="Times New Roman"/>
              </a:rPr>
              <a:t>potencia </a:t>
            </a:r>
            <a:r>
              <a:rPr spc="110" dirty="0">
                <a:cs typeface="Times New Roman"/>
              </a:rPr>
              <a:t>a </a:t>
            </a:r>
            <a:r>
              <a:rPr spc="88" dirty="0">
                <a:cs typeface="Times New Roman"/>
              </a:rPr>
              <a:t>toda </a:t>
            </a:r>
            <a:r>
              <a:rPr spc="75" dirty="0">
                <a:cs typeface="Times New Roman"/>
              </a:rPr>
              <a:t>acción, </a:t>
            </a:r>
            <a:r>
              <a:rPr spc="88" dirty="0">
                <a:cs typeface="Times New Roman"/>
              </a:rPr>
              <a:t>manual </a:t>
            </a:r>
            <a:r>
              <a:rPr spc="106" dirty="0">
                <a:cs typeface="Times New Roman"/>
              </a:rPr>
              <a:t>o </a:t>
            </a:r>
            <a:r>
              <a:rPr spc="75" dirty="0">
                <a:cs typeface="Times New Roman"/>
              </a:rPr>
              <a:t>automática, </a:t>
            </a:r>
            <a:r>
              <a:rPr spc="106" dirty="0">
                <a:cs typeface="Times New Roman"/>
              </a:rPr>
              <a:t>que </a:t>
            </a:r>
            <a:r>
              <a:rPr spc="132" dirty="0">
                <a:cs typeface="Times New Roman"/>
              </a:rPr>
              <a:t>se  </a:t>
            </a:r>
            <a:r>
              <a:rPr spc="79" dirty="0">
                <a:cs typeface="Times New Roman"/>
              </a:rPr>
              <a:t>ejecuta </a:t>
            </a:r>
            <a:r>
              <a:rPr spc="106" dirty="0">
                <a:cs typeface="Times New Roman"/>
              </a:rPr>
              <a:t>sobre </a:t>
            </a:r>
            <a:r>
              <a:rPr spc="44" dirty="0">
                <a:cs typeface="Times New Roman"/>
              </a:rPr>
              <a:t>el </a:t>
            </a:r>
            <a:r>
              <a:rPr spc="93" dirty="0">
                <a:cs typeface="Times New Roman"/>
              </a:rPr>
              <a:t>sistema destinada </a:t>
            </a:r>
            <a:r>
              <a:rPr spc="110" dirty="0">
                <a:cs typeface="Times New Roman"/>
              </a:rPr>
              <a:t>a </a:t>
            </a:r>
            <a:r>
              <a:rPr spc="88" dirty="0">
                <a:cs typeface="Times New Roman"/>
              </a:rPr>
              <a:t>mantener </a:t>
            </a:r>
            <a:r>
              <a:rPr spc="106" dirty="0">
                <a:cs typeface="Times New Roman"/>
              </a:rPr>
              <a:t>todos </a:t>
            </a:r>
            <a:r>
              <a:rPr spc="141" dirty="0">
                <a:cs typeface="Times New Roman"/>
              </a:rPr>
              <a:t>sus </a:t>
            </a:r>
            <a:r>
              <a:rPr spc="93" dirty="0">
                <a:cs typeface="Times New Roman"/>
              </a:rPr>
              <a:t>parámetros </a:t>
            </a:r>
            <a:r>
              <a:rPr spc="88" dirty="0">
                <a:cs typeface="Times New Roman"/>
              </a:rPr>
              <a:t>dentro </a:t>
            </a:r>
            <a:r>
              <a:rPr spc="106" dirty="0">
                <a:cs typeface="Times New Roman"/>
              </a:rPr>
              <a:t>de </a:t>
            </a:r>
            <a:r>
              <a:rPr spc="88" dirty="0">
                <a:cs typeface="Times New Roman"/>
              </a:rPr>
              <a:t>los </a:t>
            </a:r>
            <a:r>
              <a:rPr spc="57" dirty="0">
                <a:cs typeface="Times New Roman"/>
              </a:rPr>
              <a:t>límites </a:t>
            </a:r>
            <a:r>
              <a:rPr spc="84" dirty="0">
                <a:cs typeface="Times New Roman"/>
              </a:rPr>
              <a:t>establecidos,  </a:t>
            </a:r>
            <a:r>
              <a:rPr spc="101" dirty="0">
                <a:cs typeface="Times New Roman"/>
              </a:rPr>
              <a:t>respetando</a:t>
            </a:r>
            <a:r>
              <a:rPr spc="18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los</a:t>
            </a:r>
            <a:r>
              <a:rPr spc="13" dirty="0">
                <a:cs typeface="Times New Roman"/>
              </a:rPr>
              <a:t> </a:t>
            </a:r>
            <a:r>
              <a:rPr spc="71" dirty="0">
                <a:cs typeface="Times New Roman"/>
              </a:rPr>
              <a:t>criterios</a:t>
            </a:r>
            <a:r>
              <a:rPr spc="-9" dirty="0">
                <a:cs typeface="Times New Roman"/>
              </a:rPr>
              <a:t> </a:t>
            </a:r>
            <a:r>
              <a:rPr spc="106" dirty="0">
                <a:cs typeface="Times New Roman"/>
              </a:rPr>
              <a:t>de</a:t>
            </a:r>
            <a:r>
              <a:rPr spc="22" dirty="0">
                <a:cs typeface="Times New Roman"/>
              </a:rPr>
              <a:t> </a:t>
            </a:r>
            <a:r>
              <a:rPr spc="75" dirty="0">
                <a:cs typeface="Times New Roman"/>
              </a:rPr>
              <a:t>continuidad,</a:t>
            </a:r>
            <a:r>
              <a:rPr spc="13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seguridad,</a:t>
            </a:r>
            <a:r>
              <a:rPr dirty="0">
                <a:cs typeface="Times New Roman"/>
              </a:rPr>
              <a:t> </a:t>
            </a:r>
            <a:r>
              <a:rPr spc="75" dirty="0">
                <a:cs typeface="Times New Roman"/>
              </a:rPr>
              <a:t>calidad</a:t>
            </a:r>
            <a:r>
              <a:rPr spc="9" dirty="0">
                <a:cs typeface="Times New Roman"/>
              </a:rPr>
              <a:t> </a:t>
            </a:r>
            <a:r>
              <a:rPr spc="53" dirty="0">
                <a:cs typeface="Times New Roman"/>
              </a:rPr>
              <a:t>y</a:t>
            </a:r>
            <a:r>
              <a:rPr spc="13" dirty="0">
                <a:cs typeface="Times New Roman"/>
              </a:rPr>
              <a:t> </a:t>
            </a:r>
            <a:r>
              <a:rPr spc="84" dirty="0">
                <a:cs typeface="Times New Roman"/>
              </a:rPr>
              <a:t>economía.</a:t>
            </a:r>
            <a:endParaRPr dirty="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8995" y="5480605"/>
            <a:ext cx="609946" cy="45110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94134" indent="-82928">
              <a:spcBef>
                <a:spcPts val="618"/>
              </a:spcBef>
              <a:buChar char="•"/>
              <a:tabLst>
                <a:tab pos="94694" algn="l"/>
              </a:tabLst>
            </a:pPr>
            <a:r>
              <a:rPr sz="1000" spc="53" dirty="0">
                <a:cs typeface="Times New Roman"/>
              </a:rPr>
              <a:t>COC</a:t>
            </a:r>
            <a:r>
              <a:rPr sz="1000" spc="-44" dirty="0">
                <a:cs typeface="Times New Roman"/>
              </a:rPr>
              <a:t> </a:t>
            </a:r>
            <a:r>
              <a:rPr sz="1000" spc="53" dirty="0">
                <a:cs typeface="Times New Roman"/>
              </a:rPr>
              <a:t>:</a:t>
            </a:r>
            <a:endParaRPr sz="1000">
              <a:cs typeface="Times New Roman"/>
            </a:endParaRPr>
          </a:p>
          <a:p>
            <a:pPr marL="94134" indent="-82928">
              <a:spcBef>
                <a:spcPts val="529"/>
              </a:spcBef>
              <a:buChar char="•"/>
              <a:tabLst>
                <a:tab pos="94694" algn="l"/>
              </a:tabLst>
            </a:pPr>
            <a:r>
              <a:rPr sz="1000" spc="35" dirty="0">
                <a:cs typeface="Times New Roman"/>
              </a:rPr>
              <a:t>COT</a:t>
            </a:r>
            <a:r>
              <a:rPr sz="1000" spc="-31" dirty="0">
                <a:cs typeface="Times New Roman"/>
              </a:rPr>
              <a:t> </a:t>
            </a:r>
            <a:r>
              <a:rPr sz="1000" spc="53" dirty="0">
                <a:cs typeface="Times New Roman"/>
              </a:rPr>
              <a:t>:</a:t>
            </a:r>
            <a:endParaRPr sz="1000"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3750" y="5480605"/>
            <a:ext cx="5573545" cy="45110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11206">
              <a:spcBef>
                <a:spcPts val="618"/>
              </a:spcBef>
            </a:pPr>
            <a:r>
              <a:rPr sz="1000" spc="44" dirty="0">
                <a:cs typeface="Times New Roman"/>
              </a:rPr>
              <a:t>Centro </a:t>
            </a:r>
            <a:r>
              <a:rPr sz="1000" spc="75" dirty="0">
                <a:cs typeface="Times New Roman"/>
              </a:rPr>
              <a:t>de </a:t>
            </a:r>
            <a:r>
              <a:rPr sz="1000" spc="22" dirty="0">
                <a:cs typeface="Times New Roman"/>
              </a:rPr>
              <a:t>Control </a:t>
            </a:r>
            <a:r>
              <a:rPr sz="1000" spc="75" dirty="0">
                <a:cs typeface="Times New Roman"/>
              </a:rPr>
              <a:t>de </a:t>
            </a:r>
            <a:r>
              <a:rPr sz="1000" spc="57" dirty="0">
                <a:cs typeface="Times New Roman"/>
              </a:rPr>
              <a:t>operaciones </a:t>
            </a:r>
            <a:r>
              <a:rPr sz="1000" spc="31" dirty="0">
                <a:cs typeface="Times New Roman"/>
              </a:rPr>
              <a:t>del</a:t>
            </a:r>
            <a:r>
              <a:rPr sz="1000" spc="-132" dirty="0">
                <a:cs typeface="Times New Roman"/>
              </a:rPr>
              <a:t> </a:t>
            </a:r>
            <a:r>
              <a:rPr sz="1000" spc="-4" dirty="0">
                <a:cs typeface="Times New Roman"/>
              </a:rPr>
              <a:t>SADI </a:t>
            </a:r>
            <a:r>
              <a:rPr sz="1000" spc="-9" dirty="0">
                <a:cs typeface="Times New Roman"/>
              </a:rPr>
              <a:t>(CAMMESA)</a:t>
            </a:r>
            <a:endParaRPr sz="1000" dirty="0">
              <a:cs typeface="Times New Roman"/>
            </a:endParaRPr>
          </a:p>
          <a:p>
            <a:pPr marL="11206">
              <a:spcBef>
                <a:spcPts val="529"/>
              </a:spcBef>
            </a:pPr>
            <a:r>
              <a:rPr sz="1000" spc="44" dirty="0">
                <a:cs typeface="Times New Roman"/>
              </a:rPr>
              <a:t>Centro</a:t>
            </a:r>
            <a:r>
              <a:rPr sz="1000" dirty="0">
                <a:cs typeface="Times New Roman"/>
              </a:rPr>
              <a:t> </a:t>
            </a:r>
            <a:r>
              <a:rPr sz="1000" spc="75" dirty="0">
                <a:cs typeface="Times New Roman"/>
              </a:rPr>
              <a:t>de</a:t>
            </a:r>
            <a:r>
              <a:rPr sz="1000" spc="18" dirty="0">
                <a:cs typeface="Times New Roman"/>
              </a:rPr>
              <a:t> </a:t>
            </a:r>
            <a:r>
              <a:rPr sz="1000" spc="22" dirty="0">
                <a:cs typeface="Times New Roman"/>
              </a:rPr>
              <a:t>Control</a:t>
            </a:r>
            <a:r>
              <a:rPr sz="1000" spc="13" dirty="0">
                <a:cs typeface="Times New Roman"/>
              </a:rPr>
              <a:t> </a:t>
            </a:r>
            <a:r>
              <a:rPr sz="1000" spc="75" dirty="0">
                <a:cs typeface="Times New Roman"/>
              </a:rPr>
              <a:t>de</a:t>
            </a:r>
            <a:r>
              <a:rPr sz="1000" spc="22" dirty="0">
                <a:cs typeface="Times New Roman"/>
              </a:rPr>
              <a:t> </a:t>
            </a:r>
            <a:r>
              <a:rPr sz="1000" spc="57" dirty="0">
                <a:cs typeface="Times New Roman"/>
              </a:rPr>
              <a:t>operaciones</a:t>
            </a:r>
            <a:r>
              <a:rPr sz="1000" spc="13" dirty="0">
                <a:cs typeface="Times New Roman"/>
              </a:rPr>
              <a:t> </a:t>
            </a:r>
            <a:r>
              <a:rPr sz="1000" spc="31" dirty="0">
                <a:cs typeface="Times New Roman"/>
              </a:rPr>
              <a:t>del</a:t>
            </a:r>
            <a:r>
              <a:rPr sz="1000" spc="22" dirty="0">
                <a:cs typeface="Times New Roman"/>
              </a:rPr>
              <a:t> </a:t>
            </a:r>
            <a:r>
              <a:rPr sz="1000" spc="62" dirty="0">
                <a:cs typeface="Times New Roman"/>
              </a:rPr>
              <a:t>sistema</a:t>
            </a:r>
            <a:r>
              <a:rPr sz="1000" spc="4" dirty="0">
                <a:cs typeface="Times New Roman"/>
              </a:rPr>
              <a:t> </a:t>
            </a:r>
            <a:r>
              <a:rPr sz="1000" spc="79" dirty="0">
                <a:cs typeface="Times New Roman"/>
              </a:rPr>
              <a:t>de</a:t>
            </a:r>
            <a:r>
              <a:rPr sz="1000" spc="9" dirty="0">
                <a:cs typeface="Times New Roman"/>
              </a:rPr>
              <a:t> </a:t>
            </a:r>
            <a:r>
              <a:rPr sz="1000" spc="49" dirty="0">
                <a:cs typeface="Times New Roman"/>
              </a:rPr>
              <a:t>transporte</a:t>
            </a:r>
            <a:r>
              <a:rPr sz="1000" spc="-22" dirty="0">
                <a:cs typeface="Times New Roman"/>
              </a:rPr>
              <a:t> </a:t>
            </a:r>
            <a:r>
              <a:rPr sz="1000" spc="22" dirty="0">
                <a:cs typeface="Times New Roman"/>
              </a:rPr>
              <a:t>(TRANSENER)</a:t>
            </a:r>
            <a:endParaRPr sz="1000" dirty="0"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8993" y="5977636"/>
            <a:ext cx="6958491" cy="165769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94134" indent="-82928">
              <a:spcBef>
                <a:spcPts val="93"/>
              </a:spcBef>
              <a:buChar char="•"/>
              <a:tabLst>
                <a:tab pos="94694" algn="l"/>
              </a:tabLst>
            </a:pPr>
            <a:r>
              <a:rPr sz="1000" spc="13" dirty="0">
                <a:cs typeface="Times New Roman"/>
              </a:rPr>
              <a:t>COTDT </a:t>
            </a:r>
            <a:r>
              <a:rPr sz="1000" spc="53" dirty="0">
                <a:cs typeface="Times New Roman"/>
              </a:rPr>
              <a:t>: </a:t>
            </a:r>
            <a:r>
              <a:rPr lang="es-AR" sz="1000" spc="53" dirty="0">
                <a:cs typeface="Times New Roman"/>
              </a:rPr>
              <a:t>  </a:t>
            </a:r>
            <a:r>
              <a:rPr sz="1000" spc="44" dirty="0" smtClean="0">
                <a:cs typeface="Times New Roman"/>
              </a:rPr>
              <a:t>Centro </a:t>
            </a:r>
            <a:r>
              <a:rPr sz="1000" spc="75" dirty="0">
                <a:cs typeface="Times New Roman"/>
              </a:rPr>
              <a:t>de </a:t>
            </a:r>
            <a:r>
              <a:rPr sz="1000" spc="22" dirty="0">
                <a:cs typeface="Times New Roman"/>
              </a:rPr>
              <a:t>Control </a:t>
            </a:r>
            <a:r>
              <a:rPr sz="1000" spc="75" dirty="0">
                <a:cs typeface="Times New Roman"/>
              </a:rPr>
              <a:t>de </a:t>
            </a:r>
            <a:r>
              <a:rPr sz="1000" spc="57" dirty="0">
                <a:cs typeface="Times New Roman"/>
              </a:rPr>
              <a:t>operaciones </a:t>
            </a:r>
            <a:r>
              <a:rPr sz="1000" spc="31" dirty="0">
                <a:cs typeface="Times New Roman"/>
              </a:rPr>
              <a:t>del </a:t>
            </a:r>
            <a:r>
              <a:rPr sz="1000" spc="62" dirty="0">
                <a:cs typeface="Times New Roman"/>
              </a:rPr>
              <a:t>sistema </a:t>
            </a:r>
            <a:r>
              <a:rPr sz="1000" spc="79" dirty="0">
                <a:cs typeface="Times New Roman"/>
              </a:rPr>
              <a:t>de </a:t>
            </a:r>
            <a:r>
              <a:rPr sz="1000" spc="49" dirty="0">
                <a:cs typeface="Times New Roman"/>
              </a:rPr>
              <a:t>transporte</a:t>
            </a:r>
            <a:r>
              <a:rPr sz="1000" spc="-176" dirty="0">
                <a:cs typeface="Times New Roman"/>
              </a:rPr>
              <a:t> </a:t>
            </a:r>
            <a:r>
              <a:rPr sz="1000" spc="31" dirty="0">
                <a:cs typeface="Times New Roman"/>
              </a:rPr>
              <a:t>por </a:t>
            </a:r>
            <a:r>
              <a:rPr sz="1000" spc="18" dirty="0">
                <a:cs typeface="Times New Roman"/>
              </a:rPr>
              <a:t>distribución </a:t>
            </a:r>
            <a:r>
              <a:rPr sz="1000" spc="31" dirty="0">
                <a:cs typeface="Times New Roman"/>
              </a:rPr>
              <a:t>troncal</a:t>
            </a:r>
            <a:endParaRPr sz="1000" dirty="0"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28992" y="6126053"/>
            <a:ext cx="616699" cy="45110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94134" indent="-82928">
              <a:spcBef>
                <a:spcPts val="618"/>
              </a:spcBef>
              <a:buChar char="•"/>
              <a:tabLst>
                <a:tab pos="94694" algn="l"/>
              </a:tabLst>
            </a:pPr>
            <a:r>
              <a:rPr sz="1000" spc="53" dirty="0">
                <a:cs typeface="Times New Roman"/>
              </a:rPr>
              <a:t>COG</a:t>
            </a:r>
            <a:r>
              <a:rPr sz="1000" spc="-57" dirty="0">
                <a:cs typeface="Times New Roman"/>
              </a:rPr>
              <a:t> </a:t>
            </a:r>
            <a:r>
              <a:rPr sz="1000" spc="53" dirty="0">
                <a:cs typeface="Times New Roman"/>
              </a:rPr>
              <a:t>:</a:t>
            </a:r>
            <a:endParaRPr sz="1000">
              <a:cs typeface="Times New Roman"/>
            </a:endParaRPr>
          </a:p>
          <a:p>
            <a:pPr marL="94134" indent="-82928">
              <a:spcBef>
                <a:spcPts val="529"/>
              </a:spcBef>
              <a:buChar char="•"/>
              <a:tabLst>
                <a:tab pos="94694" algn="l"/>
              </a:tabLst>
            </a:pPr>
            <a:r>
              <a:rPr sz="1000" spc="40" dirty="0">
                <a:cs typeface="Times New Roman"/>
              </a:rPr>
              <a:t>COD:</a:t>
            </a:r>
            <a:endParaRPr sz="100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3747" y="6126053"/>
            <a:ext cx="6953239" cy="45110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11206">
              <a:spcBef>
                <a:spcPts val="618"/>
              </a:spcBef>
            </a:pPr>
            <a:r>
              <a:rPr sz="1000" spc="44" dirty="0">
                <a:cs typeface="Times New Roman"/>
              </a:rPr>
              <a:t>Centro</a:t>
            </a:r>
            <a:r>
              <a:rPr sz="1000" dirty="0">
                <a:cs typeface="Times New Roman"/>
              </a:rPr>
              <a:t> </a:t>
            </a:r>
            <a:r>
              <a:rPr sz="1000" spc="75" dirty="0">
                <a:cs typeface="Times New Roman"/>
              </a:rPr>
              <a:t>de</a:t>
            </a:r>
            <a:r>
              <a:rPr sz="1000" spc="22" dirty="0">
                <a:cs typeface="Times New Roman"/>
              </a:rPr>
              <a:t> Control</a:t>
            </a:r>
            <a:r>
              <a:rPr sz="1000" spc="18" dirty="0">
                <a:cs typeface="Times New Roman"/>
              </a:rPr>
              <a:t> </a:t>
            </a:r>
            <a:r>
              <a:rPr sz="1000" spc="75" dirty="0">
                <a:cs typeface="Times New Roman"/>
              </a:rPr>
              <a:t>de</a:t>
            </a:r>
            <a:r>
              <a:rPr sz="1000" spc="22" dirty="0">
                <a:cs typeface="Times New Roman"/>
              </a:rPr>
              <a:t> </a:t>
            </a:r>
            <a:r>
              <a:rPr sz="1000" spc="57" dirty="0">
                <a:cs typeface="Times New Roman"/>
              </a:rPr>
              <a:t>operaciones</a:t>
            </a:r>
            <a:r>
              <a:rPr sz="1000" spc="18" dirty="0">
                <a:cs typeface="Times New Roman"/>
              </a:rPr>
              <a:t> </a:t>
            </a:r>
            <a:r>
              <a:rPr sz="1000" spc="75" dirty="0">
                <a:cs typeface="Times New Roman"/>
              </a:rPr>
              <a:t>de</a:t>
            </a:r>
            <a:r>
              <a:rPr sz="1000" spc="22" dirty="0">
                <a:cs typeface="Times New Roman"/>
              </a:rPr>
              <a:t> </a:t>
            </a:r>
            <a:r>
              <a:rPr sz="1000" spc="66" dirty="0">
                <a:cs typeface="Times New Roman"/>
              </a:rPr>
              <a:t>generadores</a:t>
            </a:r>
            <a:endParaRPr sz="1000" dirty="0">
              <a:cs typeface="Times New Roman"/>
            </a:endParaRPr>
          </a:p>
          <a:p>
            <a:pPr marL="11206">
              <a:spcBef>
                <a:spcPts val="529"/>
              </a:spcBef>
            </a:pPr>
            <a:r>
              <a:rPr sz="1000" spc="44" dirty="0">
                <a:cs typeface="Times New Roman"/>
              </a:rPr>
              <a:t>Centro</a:t>
            </a:r>
            <a:r>
              <a:rPr sz="1000" spc="4" dirty="0">
                <a:cs typeface="Times New Roman"/>
              </a:rPr>
              <a:t> </a:t>
            </a:r>
            <a:r>
              <a:rPr sz="1000" spc="75" dirty="0">
                <a:cs typeface="Times New Roman"/>
              </a:rPr>
              <a:t>de</a:t>
            </a:r>
            <a:r>
              <a:rPr sz="1000" spc="22" dirty="0">
                <a:cs typeface="Times New Roman"/>
              </a:rPr>
              <a:t> Control </a:t>
            </a:r>
            <a:r>
              <a:rPr sz="1000" spc="75" dirty="0">
                <a:cs typeface="Times New Roman"/>
              </a:rPr>
              <a:t>de</a:t>
            </a:r>
            <a:r>
              <a:rPr sz="1000" spc="22" dirty="0">
                <a:cs typeface="Times New Roman"/>
              </a:rPr>
              <a:t> </a:t>
            </a:r>
            <a:r>
              <a:rPr sz="1000" spc="57" dirty="0">
                <a:cs typeface="Times New Roman"/>
              </a:rPr>
              <a:t>operaciones</a:t>
            </a:r>
            <a:r>
              <a:rPr sz="1000" spc="22" dirty="0">
                <a:cs typeface="Times New Roman"/>
              </a:rPr>
              <a:t> </a:t>
            </a:r>
            <a:r>
              <a:rPr sz="1000" spc="75" dirty="0">
                <a:cs typeface="Times New Roman"/>
              </a:rPr>
              <a:t>de</a:t>
            </a:r>
            <a:r>
              <a:rPr sz="1000" spc="22" dirty="0">
                <a:cs typeface="Times New Roman"/>
              </a:rPr>
              <a:t> </a:t>
            </a:r>
            <a:r>
              <a:rPr sz="1000" spc="26" dirty="0">
                <a:cs typeface="Times New Roman"/>
              </a:rPr>
              <a:t>distribuidores</a:t>
            </a:r>
            <a:r>
              <a:rPr sz="1000" spc="22" dirty="0">
                <a:cs typeface="Times New Roman"/>
              </a:rPr>
              <a:t> </a:t>
            </a:r>
            <a:r>
              <a:rPr sz="1000" spc="13" dirty="0">
                <a:cs typeface="Times New Roman"/>
              </a:rPr>
              <a:t>(SACME</a:t>
            </a:r>
            <a:r>
              <a:rPr lang="es-AR" sz="1000" spc="13" dirty="0">
                <a:cs typeface="Times New Roman"/>
              </a:rPr>
              <a:t>) </a:t>
            </a:r>
            <a:endParaRPr sz="1000" dirty="0">
              <a:cs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189390" y="3043463"/>
            <a:ext cx="1800200" cy="397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>
                <a:solidFill>
                  <a:schemeClr val="accent5">
                    <a:lumMod val="50000"/>
                  </a:schemeClr>
                </a:solidFill>
              </a:rPr>
              <a:t>COC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057041" y="4088065"/>
            <a:ext cx="1800200" cy="397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/>
              <a:t>COT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167122" y="4088065"/>
            <a:ext cx="1800200" cy="3971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/>
              <a:t>COTDT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277203" y="4098922"/>
            <a:ext cx="1800200" cy="397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/>
              <a:t>COG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8387284" y="4098922"/>
            <a:ext cx="1800200" cy="3971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/>
              <a:t>COD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2949416" y="3800603"/>
            <a:ext cx="6308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endCxn id="14" idx="0"/>
          </p:cNvCxnSpPr>
          <p:nvPr/>
        </p:nvCxnSpPr>
        <p:spPr>
          <a:xfrm>
            <a:off x="2949415" y="3800603"/>
            <a:ext cx="7726" cy="28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5059496" y="3801173"/>
            <a:ext cx="7726" cy="28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7150943" y="3819711"/>
            <a:ext cx="7726" cy="28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9275152" y="3790802"/>
            <a:ext cx="7726" cy="28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6088840" y="3440563"/>
            <a:ext cx="651" cy="379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r="15595"/>
          <a:stretch/>
        </p:blipFill>
        <p:spPr>
          <a:xfrm>
            <a:off x="5166873" y="352150"/>
            <a:ext cx="5555761" cy="4654616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400521" y="1273948"/>
            <a:ext cx="2756103" cy="44815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defTabSz="914400">
              <a:spcBef>
                <a:spcPct val="0"/>
              </a:spcBef>
              <a:buNone/>
              <a:defRPr sz="28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215" dirty="0"/>
              <a:t>Objetivos básicos: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95976" y="317010"/>
            <a:ext cx="7859077" cy="434373"/>
          </a:xfrm>
          <a:prstGeom prst="rect">
            <a:avLst/>
          </a:prstGeom>
          <a:noFill/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585" b="1" dirty="0">
                <a:latin typeface="+mn-lt"/>
              </a:rPr>
              <a:t>Centro de Control (COC)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165855" y="5253447"/>
            <a:ext cx="2990769" cy="1077182"/>
            <a:chOff x="635211" y="4748942"/>
            <a:chExt cx="3240000" cy="1166947"/>
          </a:xfrm>
        </p:grpSpPr>
        <p:sp>
          <p:nvSpPr>
            <p:cNvPr id="7" name="6 Rectángulo"/>
            <p:cNvSpPr/>
            <p:nvPr/>
          </p:nvSpPr>
          <p:spPr>
            <a:xfrm>
              <a:off x="635211" y="5118274"/>
              <a:ext cx="3240000" cy="797615"/>
            </a:xfrm>
            <a:prstGeom prst="rect">
              <a:avLst/>
            </a:prstGeom>
            <a:noFill/>
          </p:spPr>
          <p:txBody>
            <a:bodyPr vert="horz" lIns="84406" tIns="42203" rIns="84406" bIns="42203" rtlCol="0">
              <a:normAutofit/>
            </a:bodyPr>
            <a:lstStyle/>
            <a:p>
              <a:pPr defTabSz="703402" eaLnBrk="0" hangingPunct="0">
                <a:spcBef>
                  <a:spcPct val="50000"/>
                </a:spcBef>
                <a:buClr>
                  <a:schemeClr val="accent1"/>
                </a:buClr>
                <a:tabLst>
                  <a:tab pos="536344" algn="l"/>
                </a:tabLst>
              </a:pPr>
              <a:r>
                <a:rPr lang="es-ES_tradnl" sz="1292" b="1" dirty="0">
                  <a:solidFill>
                    <a:schemeClr val="tx2"/>
                  </a:solidFill>
                </a:rPr>
                <a:t>Funcionamiento con Frecuencia estable y Tensiones dentro de límites establecidos, para evitar cortes.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35211" y="4748942"/>
              <a:ext cx="3240000" cy="377118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pPr algn="ctr" defTabSz="703402" eaLnBrk="0" hangingPunct="0">
                <a:spcBef>
                  <a:spcPct val="50000"/>
                </a:spcBef>
                <a:buClr>
                  <a:schemeClr val="accent1"/>
                </a:buClr>
                <a:tabLst>
                  <a:tab pos="536344" algn="l"/>
                </a:tabLst>
              </a:pPr>
              <a:r>
                <a:rPr lang="es-ES_tradnl" sz="1662" b="1" dirty="0">
                  <a:solidFill>
                    <a:schemeClr val="bg1"/>
                  </a:solidFill>
                </a:rPr>
                <a:t>CALIDAD </a:t>
              </a: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4994345" y="5253447"/>
            <a:ext cx="5728289" cy="1421739"/>
            <a:chOff x="4471548" y="5145591"/>
            <a:chExt cx="3240000" cy="1540217"/>
          </a:xfrm>
        </p:grpSpPr>
        <p:sp>
          <p:nvSpPr>
            <p:cNvPr id="6" name="5 Rectángulo"/>
            <p:cNvSpPr/>
            <p:nvPr/>
          </p:nvSpPr>
          <p:spPr>
            <a:xfrm>
              <a:off x="4471548" y="5510882"/>
              <a:ext cx="3240000" cy="1174926"/>
            </a:xfrm>
            <a:prstGeom prst="rect">
              <a:avLst/>
            </a:prstGeom>
            <a:noFill/>
          </p:spPr>
          <p:txBody>
            <a:bodyPr vert="horz" lIns="84406" tIns="42203" rIns="84406" bIns="42203" rtlCol="0">
              <a:noAutofit/>
            </a:bodyPr>
            <a:lstStyle/>
            <a:p>
              <a:pPr defTabSz="703402" eaLnBrk="0" hangingPunct="0">
                <a:spcBef>
                  <a:spcPct val="50000"/>
                </a:spcBef>
                <a:buClr>
                  <a:schemeClr val="accent1"/>
                </a:buClr>
                <a:tabLst>
                  <a:tab pos="536344" algn="l"/>
                </a:tabLst>
              </a:pPr>
              <a:r>
                <a:rPr lang="es-ES_tradnl" sz="1292" b="1" dirty="0">
                  <a:solidFill>
                    <a:schemeClr val="tx2"/>
                  </a:solidFill>
                </a:rPr>
                <a:t>Mínimo Costo Total de Generación de Energía para cubrir la demanda y las pérdidas, incluyendo la valorización de la Energía No Suministrada probable ante Fallas</a:t>
              </a:r>
              <a:r>
                <a:rPr lang="es-ES_tradnl" sz="1292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471548" y="5145591"/>
              <a:ext cx="3240000" cy="377118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pPr algn="ctr" defTabSz="703402" eaLnBrk="0" hangingPunct="0">
                <a:spcBef>
                  <a:spcPct val="50000"/>
                </a:spcBef>
                <a:buClr>
                  <a:schemeClr val="accent1"/>
                </a:buClr>
                <a:tabLst>
                  <a:tab pos="536344" algn="l"/>
                </a:tabLst>
              </a:pPr>
              <a:r>
                <a:rPr lang="es-ES_tradnl" sz="1662" b="1" dirty="0">
                  <a:solidFill>
                    <a:schemeClr val="bg1"/>
                  </a:solidFill>
                </a:rPr>
                <a:t>ECONOMÍA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151423" y="3489270"/>
            <a:ext cx="2990769" cy="1246350"/>
            <a:chOff x="513861" y="3304916"/>
            <a:chExt cx="3240000" cy="1350212"/>
          </a:xfrm>
        </p:grpSpPr>
        <p:sp>
          <p:nvSpPr>
            <p:cNvPr id="8" name="7 Rectángulo"/>
            <p:cNvSpPr/>
            <p:nvPr/>
          </p:nvSpPr>
          <p:spPr>
            <a:xfrm>
              <a:off x="513861" y="3677758"/>
              <a:ext cx="3240000" cy="977370"/>
            </a:xfrm>
            <a:prstGeom prst="rect">
              <a:avLst/>
            </a:prstGeom>
            <a:noFill/>
          </p:spPr>
          <p:txBody>
            <a:bodyPr vert="horz" lIns="84406" tIns="42203" rIns="84406" bIns="42203" rtlCol="0">
              <a:normAutofit/>
            </a:bodyPr>
            <a:lstStyle/>
            <a:p>
              <a:pPr defTabSz="703402" eaLnBrk="0" hangingPunct="0">
                <a:spcBef>
                  <a:spcPct val="50000"/>
                </a:spcBef>
                <a:buClr>
                  <a:schemeClr val="accent1"/>
                </a:buClr>
                <a:tabLst>
                  <a:tab pos="536344" algn="l"/>
                </a:tabLst>
              </a:pPr>
              <a:r>
                <a:rPr lang="es-ES_tradnl" sz="1292" b="1" dirty="0">
                  <a:solidFill>
                    <a:schemeClr val="tx2"/>
                  </a:solidFill>
                </a:rPr>
                <a:t>Continuidad del servicio en todo momento, sin colapsos ni grandes interrupciones, respetando límites de la Red de Transporte</a:t>
              </a:r>
              <a:r>
                <a:rPr lang="es-ES_tradnl" sz="1292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13861" y="3304916"/>
              <a:ext cx="3240000" cy="377118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pPr algn="ctr" defTabSz="703402" eaLnBrk="0" hangingPunct="0">
                <a:spcBef>
                  <a:spcPct val="50000"/>
                </a:spcBef>
                <a:buClr>
                  <a:schemeClr val="accent1"/>
                </a:buClr>
                <a:tabLst>
                  <a:tab pos="536344" algn="l"/>
                </a:tabLst>
              </a:pPr>
              <a:r>
                <a:rPr lang="es-ES_tradnl" sz="1662" b="1" dirty="0">
                  <a:solidFill>
                    <a:schemeClr val="bg1"/>
                  </a:solidFill>
                </a:rPr>
                <a:t>SEGURIDAD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151423" y="2085579"/>
            <a:ext cx="2990769" cy="882498"/>
            <a:chOff x="441586" y="1987424"/>
            <a:chExt cx="3240000" cy="956039"/>
          </a:xfrm>
        </p:grpSpPr>
        <p:sp>
          <p:nvSpPr>
            <p:cNvPr id="3" name="Marcador de contenido 2"/>
            <p:cNvSpPr txBox="1">
              <a:spLocks/>
            </p:cNvSpPr>
            <p:nvPr/>
          </p:nvSpPr>
          <p:spPr>
            <a:xfrm>
              <a:off x="441586" y="2603448"/>
              <a:ext cx="3240000" cy="340015"/>
            </a:xfrm>
            <a:prstGeom prst="rect">
              <a:avLst/>
            </a:prstGeom>
            <a:noFill/>
          </p:spPr>
          <p:txBody>
            <a:bodyPr vert="horz" lIns="84406" tIns="42203" rIns="84406" bIns="42203" rtlCol="0">
              <a:normAutofit/>
            </a:bodyPr>
            <a:lstStyle>
              <a:defPPr>
                <a:defRPr lang="en-US"/>
              </a:defPPr>
              <a:lvl1pPr defTabSz="762000" eaLnBrk="0" hangingPunct="0">
                <a:spcBef>
                  <a:spcPct val="50000"/>
                </a:spcBef>
                <a:buClr>
                  <a:schemeClr val="accent1"/>
                </a:buClr>
                <a:tabLst>
                  <a:tab pos="581025" algn="l"/>
                </a:tabLst>
                <a:defRPr sz="1400">
                  <a:solidFill>
                    <a:schemeClr val="tx2"/>
                  </a:solidFill>
                </a:defRPr>
              </a:lvl1pPr>
            </a:lstStyle>
            <a:p>
              <a:r>
                <a:rPr lang="es-ES_tradnl" sz="1292" dirty="0"/>
                <a:t>Generación que puede ser despachada.</a:t>
              </a:r>
            </a:p>
            <a:p>
              <a:endParaRPr lang="es-AR" sz="1292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41586" y="1987424"/>
              <a:ext cx="3240000" cy="654206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pPr algn="ctr" defTabSz="703402" eaLnBrk="0" hangingPunct="0">
                <a:spcBef>
                  <a:spcPct val="50000"/>
                </a:spcBef>
                <a:buClr>
                  <a:schemeClr val="accent1"/>
                </a:buClr>
                <a:tabLst>
                  <a:tab pos="536344" algn="l"/>
                </a:tabLst>
              </a:pPr>
              <a:r>
                <a:rPr lang="es-ES_tradnl" sz="1662" b="1" dirty="0">
                  <a:solidFill>
                    <a:schemeClr val="bg1"/>
                  </a:solidFill>
                </a:rPr>
                <a:t>DISPONIBILIDAD </a:t>
              </a:r>
              <a:r>
                <a:rPr lang="es-ES_tradnl" sz="1662" b="1" dirty="0" smtClean="0">
                  <a:solidFill>
                    <a:schemeClr val="bg1"/>
                  </a:solidFill>
                </a:rPr>
                <a:t/>
              </a:r>
              <a:br>
                <a:rPr lang="es-ES_tradnl" sz="1662" b="1" dirty="0" smtClean="0">
                  <a:solidFill>
                    <a:schemeClr val="bg1"/>
                  </a:solidFill>
                </a:rPr>
              </a:br>
              <a:r>
                <a:rPr lang="es-ES_tradnl" sz="1662" b="1" dirty="0" smtClean="0">
                  <a:solidFill>
                    <a:schemeClr val="bg1"/>
                  </a:solidFill>
                </a:rPr>
                <a:t>(</a:t>
              </a:r>
              <a:r>
                <a:rPr lang="es-ES_tradnl" sz="1662" b="1" dirty="0">
                  <a:solidFill>
                    <a:schemeClr val="bg1"/>
                  </a:solidFill>
                </a:rPr>
                <a:t>de Potencia y de Energía)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4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55" y="491436"/>
            <a:ext cx="11493945" cy="1325563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solidFill>
                  <a:schemeClr val="accent5"/>
                </a:solidFill>
              </a:rPr>
              <a:t>Algunas Referencias con relación a la utilización de Biodiesel</a:t>
            </a:r>
            <a:endParaRPr lang="es-AR" sz="3200" b="1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683" y="2059370"/>
            <a:ext cx="11273287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AR" dirty="0"/>
              <a:t>Ley 26093 </a:t>
            </a:r>
            <a:r>
              <a:rPr lang="es-AR" sz="2400" dirty="0"/>
              <a:t>Promoción de la producción, comercialización y uso de los biocombustibles</a:t>
            </a:r>
          </a:p>
          <a:p>
            <a:pPr>
              <a:spcAft>
                <a:spcPts val="1200"/>
              </a:spcAft>
            </a:pPr>
            <a:r>
              <a:rPr lang="es-AR" dirty="0" smtClean="0"/>
              <a:t>Decreto Reglamentario 109/2007</a:t>
            </a:r>
          </a:p>
          <a:p>
            <a:pPr>
              <a:spcAft>
                <a:spcPts val="1200"/>
              </a:spcAft>
            </a:pPr>
            <a:r>
              <a:rPr lang="es-AR" dirty="0"/>
              <a:t>Res SE N° 828/2010 </a:t>
            </a:r>
            <a:r>
              <a:rPr lang="es-AR" dirty="0" smtClean="0"/>
              <a:t> (Calidad)</a:t>
            </a:r>
          </a:p>
          <a:p>
            <a:pPr>
              <a:spcAft>
                <a:spcPts val="1200"/>
              </a:spcAft>
            </a:pPr>
            <a:r>
              <a:rPr lang="es-AR" dirty="0" smtClean="0"/>
              <a:t>Resolución SE N° 1125/2013  (art 2°)</a:t>
            </a:r>
          </a:p>
          <a:p>
            <a:pPr>
              <a:spcAft>
                <a:spcPts val="1200"/>
              </a:spcAft>
            </a:pPr>
            <a:r>
              <a:rPr lang="es-AR" dirty="0" smtClean="0"/>
              <a:t>Notas de instrucción de la SE</a:t>
            </a:r>
          </a:p>
          <a:p>
            <a:pPr>
              <a:spcAft>
                <a:spcPts val="1200"/>
              </a:spcAft>
            </a:pPr>
            <a:r>
              <a:rPr lang="es-AR" dirty="0" smtClean="0"/>
              <a:t>Consultas de CAMMESA a los Generadores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777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 smtClean="0">
                <a:solidFill>
                  <a:schemeClr val="accent6"/>
                </a:solidFill>
              </a:rPr>
              <a:t>Nota SE N° 6018 </a:t>
            </a:r>
            <a:br>
              <a:rPr lang="es-AR" sz="3600" b="1" dirty="0" smtClean="0">
                <a:solidFill>
                  <a:schemeClr val="accent6"/>
                </a:solidFill>
              </a:rPr>
            </a:br>
            <a:r>
              <a:rPr lang="es-AR" sz="3600" b="1" dirty="0" smtClean="0">
                <a:solidFill>
                  <a:schemeClr val="accent6"/>
                </a:solidFill>
              </a:rPr>
              <a:t>15/09/2010</a:t>
            </a:r>
            <a:endParaRPr lang="es-AR" sz="3600" b="1" dirty="0">
              <a:solidFill>
                <a:schemeClr val="accent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r>
              <a:rPr lang="es-AR" dirty="0" smtClean="0"/>
              <a:t>Define como </a:t>
            </a:r>
            <a:r>
              <a:rPr lang="es-AR" b="1" dirty="0" smtClean="0"/>
              <a:t>prioridad en la Política Energética Nacional, la utilización del Biodiesel en turbinas de gas a ciclo abierto o combinado, </a:t>
            </a:r>
            <a:r>
              <a:rPr lang="es-AR" dirty="0" smtClean="0"/>
              <a:t>debiendo CAMMESA entender al Biodiesel habilitado para su comercialización y consumo en el mercado interno como tipo de combustible vigente en el MEM.</a:t>
            </a:r>
          </a:p>
          <a:p>
            <a:r>
              <a:rPr lang="es-AR" dirty="0" smtClean="0"/>
              <a:t>1- Llevar las acciones necesarias para lograr la operación a la brevedad.</a:t>
            </a:r>
          </a:p>
          <a:p>
            <a:r>
              <a:rPr lang="es-AR" dirty="0" smtClean="0"/>
              <a:t>Se establece una señal económica de estímulo al uso de Biodiesel (</a:t>
            </a:r>
            <a:r>
              <a:rPr lang="es-AR" b="1" dirty="0" smtClean="0"/>
              <a:t>precio de referencia publicado por la SE + 10%,</a:t>
            </a:r>
            <a:r>
              <a:rPr lang="es-AR" dirty="0" smtClean="0"/>
              <a:t> en concepto de gastos de administración y costos financieros)</a:t>
            </a:r>
          </a:p>
          <a:p>
            <a:r>
              <a:rPr lang="es-AR" dirty="0" smtClean="0"/>
              <a:t>Adicionalmente se reconocen a quienes utilicen Biodiesel  </a:t>
            </a:r>
            <a:r>
              <a:rPr lang="es-AR" b="1" dirty="0" smtClean="0"/>
              <a:t>10 </a:t>
            </a:r>
            <a:r>
              <a:rPr lang="es-AR" b="1" dirty="0" err="1" smtClean="0"/>
              <a:t>u$s</a:t>
            </a:r>
            <a:r>
              <a:rPr lang="es-AR" b="1" dirty="0" smtClean="0"/>
              <a:t>/</a:t>
            </a:r>
            <a:r>
              <a:rPr lang="es-AR" b="1" dirty="0" err="1" smtClean="0"/>
              <a:t>MWh</a:t>
            </a:r>
            <a:r>
              <a:rPr lang="es-AR" dirty="0" smtClean="0"/>
              <a:t>.</a:t>
            </a:r>
          </a:p>
          <a:p>
            <a:r>
              <a:rPr lang="es-AR" dirty="0" smtClean="0"/>
              <a:t>Mas </a:t>
            </a:r>
            <a:r>
              <a:rPr lang="es-AR" b="1" dirty="0" smtClean="0"/>
              <a:t>50% </a:t>
            </a:r>
            <a:r>
              <a:rPr lang="es-AR" dirty="0" smtClean="0"/>
              <a:t>de la diferencia entre el precio de referencia y el precio de compra efectivamente abonado (si la diferencia es positiva).</a:t>
            </a:r>
          </a:p>
          <a:p>
            <a:r>
              <a:rPr lang="es-AR" dirty="0" smtClean="0"/>
              <a:t>Prioridad de cobro numeral “e” art 4° Res SE 406 08/09/2003</a:t>
            </a:r>
          </a:p>
          <a:p>
            <a:r>
              <a:rPr lang="es-AR" dirty="0" smtClean="0"/>
              <a:t>Aplicación a partir del mes de Agosto de 2010</a:t>
            </a:r>
          </a:p>
          <a:p>
            <a:r>
              <a:rPr lang="es-AR" dirty="0" smtClean="0"/>
              <a:t>No se aplican beneficios si el combustible lo provee CAMMESA</a:t>
            </a:r>
          </a:p>
          <a:p>
            <a:r>
              <a:rPr lang="es-AR" dirty="0" smtClean="0"/>
              <a:t>Precio de referencia de fletes 0,10 </a:t>
            </a:r>
            <a:r>
              <a:rPr lang="es-AR" dirty="0" err="1" smtClean="0"/>
              <a:t>u$s</a:t>
            </a:r>
            <a:r>
              <a:rPr lang="es-AR" dirty="0" smtClean="0"/>
              <a:t>/t km &lt; 250 km, 0,085 </a:t>
            </a:r>
            <a:r>
              <a:rPr lang="es-AR" dirty="0" err="1" smtClean="0"/>
              <a:t>u$s</a:t>
            </a:r>
            <a:r>
              <a:rPr lang="es-AR" dirty="0" smtClean="0"/>
              <a:t>/t km &gt; 250 km hasta 500 km y 0,075 </a:t>
            </a:r>
            <a:r>
              <a:rPr lang="es-AR" dirty="0" err="1" smtClean="0"/>
              <a:t>u$s</a:t>
            </a:r>
            <a:r>
              <a:rPr lang="es-AR" dirty="0" smtClean="0"/>
              <a:t>/t km &gt; 500 km.</a:t>
            </a:r>
          </a:p>
          <a:p>
            <a:r>
              <a:rPr lang="es-AR" dirty="0" smtClean="0"/>
              <a:t>Entrega de documentación comercial (empresas habilitadas, precio producto y flete)</a:t>
            </a: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8728364" y="291235"/>
            <a:ext cx="328814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Sistema Vigente desde Agosto 2010 hasta Marzo 2013 para compras propias Res SE 95/2013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9174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dirty="0" smtClean="0">
                <a:solidFill>
                  <a:schemeClr val="accent6"/>
                </a:solidFill>
              </a:rPr>
              <a:t>Res SE N° 1125/2013 Art 2°   </a:t>
            </a:r>
            <a:br>
              <a:rPr lang="es-AR" sz="3200" b="1" dirty="0" smtClean="0">
                <a:solidFill>
                  <a:schemeClr val="accent6"/>
                </a:solidFill>
              </a:rPr>
            </a:br>
            <a:r>
              <a:rPr lang="es-AR" sz="3200" b="1" dirty="0" smtClean="0">
                <a:solidFill>
                  <a:schemeClr val="accent6"/>
                </a:solidFill>
              </a:rPr>
              <a:t>30/12/2013</a:t>
            </a:r>
            <a:endParaRPr lang="es-AR" sz="3200" b="1" dirty="0">
              <a:solidFill>
                <a:schemeClr val="accent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92353"/>
            <a:ext cx="10515600" cy="2547967"/>
          </a:xfrm>
        </p:spPr>
        <p:txBody>
          <a:bodyPr/>
          <a:lstStyle/>
          <a:p>
            <a:r>
              <a:rPr lang="es-AR" dirty="0"/>
              <a:t>ARTICULO 2° — Las empresas en las cuales </a:t>
            </a:r>
            <a:r>
              <a:rPr lang="es-AR" b="1" dirty="0">
                <a:solidFill>
                  <a:srgbClr val="C00000"/>
                </a:solidFill>
              </a:rPr>
              <a:t>sea técnicamente posible la utilización de BIODIESEL para la generación eléctrica</a:t>
            </a:r>
            <a:r>
              <a:rPr lang="es-AR" dirty="0">
                <a:solidFill>
                  <a:srgbClr val="C00000"/>
                </a:solidFill>
              </a:rPr>
              <a:t> </a:t>
            </a:r>
            <a:r>
              <a:rPr lang="es-AR" dirty="0"/>
              <a:t>deberán agregar, a partir del 1° de enero de 2014, una proporción de dicho producto que no podrá ser inferior al DIEZ POR CIENTO (10%), mínimo en volumen, en la mezcla final con el combustible fósil gasoil </a:t>
            </a:r>
            <a:r>
              <a:rPr lang="es-AR" dirty="0" smtClean="0"/>
              <a:t>necesario </a:t>
            </a:r>
            <a:r>
              <a:rPr lang="es-AR" dirty="0"/>
              <a:t>para el desarrollo de sus actividades.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50344" y="4330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 smtClean="0">
                <a:solidFill>
                  <a:schemeClr val="accent6"/>
                </a:solidFill>
              </a:rPr>
              <a:t>Nota SE 573/2015 </a:t>
            </a:r>
            <a:br>
              <a:rPr lang="es-AR" sz="3200" b="1" dirty="0" smtClean="0">
                <a:solidFill>
                  <a:schemeClr val="accent6"/>
                </a:solidFill>
              </a:rPr>
            </a:br>
            <a:r>
              <a:rPr lang="es-AR" sz="3200" b="1" dirty="0" smtClean="0">
                <a:solidFill>
                  <a:schemeClr val="accent6"/>
                </a:solidFill>
              </a:rPr>
              <a:t>10/04/2015</a:t>
            </a:r>
            <a:endParaRPr lang="es-AR" sz="3200" b="1" dirty="0">
              <a:solidFill>
                <a:schemeClr val="accent6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950344" y="5469058"/>
            <a:ext cx="10212237" cy="776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 smtClean="0"/>
              <a:t>Instruye a CAMMESA para implementación de la Operatoria para el 2015.</a:t>
            </a:r>
          </a:p>
        </p:txBody>
      </p:sp>
    </p:spTree>
    <p:extLst>
      <p:ext uri="{BB962C8B-B14F-4D97-AF65-F5344CB8AC3E}">
        <p14:creationId xmlns:p14="http://schemas.microsoft.com/office/powerpoint/2010/main" val="963951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7819</TotalTime>
  <Words>2293</Words>
  <Application>Microsoft Office PowerPoint</Application>
  <PresentationFormat>Panorámica</PresentationFormat>
  <Paragraphs>579</Paragraphs>
  <Slides>27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Franklin Gothic Book</vt:lpstr>
      <vt:lpstr>Gill Sans</vt:lpstr>
      <vt:lpstr>inherit</vt:lpstr>
      <vt:lpstr>Times New Roman</vt:lpstr>
      <vt:lpstr>Wingdings</vt:lpstr>
      <vt:lpstr>Tema de Office</vt:lpstr>
      <vt:lpstr>Microsoft Drawing</vt:lpstr>
      <vt:lpstr>Consumo de Biodiesel en Unidades Termoeléctricas del MEM</vt:lpstr>
      <vt:lpstr>Presentación de PowerPoint</vt:lpstr>
      <vt:lpstr>CAMMESA</vt:lpstr>
      <vt:lpstr>Funciones de CAMMESA</vt:lpstr>
      <vt:lpstr>Presentación de PowerPoint</vt:lpstr>
      <vt:lpstr>Presentación de PowerPoint</vt:lpstr>
      <vt:lpstr>Algunas Referencias con relación a la utilización de Biodiesel</vt:lpstr>
      <vt:lpstr>Nota SE N° 6018  15/09/2010</vt:lpstr>
      <vt:lpstr>Res SE N° 1125/2013 Art 2°    30/12/2013</vt:lpstr>
      <vt:lpstr>Presentación de PowerPoint</vt:lpstr>
      <vt:lpstr>Resultados de las consultas a Generadores /Síntesis</vt:lpstr>
      <vt:lpstr>Resultados de las consultas a Generadores /Síntesis</vt:lpstr>
      <vt:lpstr>Res 6/2010 Calidad  4/2/2010</vt:lpstr>
      <vt:lpstr>Resolución SE 828/2010 Calidad FAME  10/09/2010</vt:lpstr>
      <vt:lpstr>Presentación de PowerPoint</vt:lpstr>
      <vt:lpstr>Presentación de PowerPoint</vt:lpstr>
      <vt:lpstr>Res SE 95/2013  22/03/2013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Escala Logarítmica</vt:lpstr>
      <vt:lpstr>RESOL-2018-70-APN-SGE#MHA – EX-2018-54599157-APN -DGDOMEN#MHA  6/11/2018 </vt:lpstr>
      <vt:lpstr>Consumo de Biodiesel Bx%</vt:lpstr>
      <vt:lpstr>Presentación de PowerPoint</vt:lpstr>
    </vt:vector>
  </TitlesOfParts>
  <Company>CAMMESA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Consumo de Biodiesel en el MEM</dc:title>
  <dc:creator>Sabino Mastrangelo</dc:creator>
  <cp:lastModifiedBy>Sabino Mastrangelo</cp:lastModifiedBy>
  <cp:revision>107</cp:revision>
  <cp:lastPrinted>2018-11-05T20:36:13Z</cp:lastPrinted>
  <dcterms:created xsi:type="dcterms:W3CDTF">2018-10-22T12:18:48Z</dcterms:created>
  <dcterms:modified xsi:type="dcterms:W3CDTF">2018-11-08T18:12:55Z</dcterms:modified>
</cp:coreProperties>
</file>